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613" r:id="rId2"/>
    <p:sldId id="661" r:id="rId3"/>
    <p:sldId id="662" r:id="rId4"/>
    <p:sldId id="634" r:id="rId5"/>
    <p:sldId id="635" r:id="rId6"/>
    <p:sldId id="663" r:id="rId7"/>
    <p:sldId id="636" r:id="rId8"/>
    <p:sldId id="579" r:id="rId9"/>
    <p:sldId id="580" r:id="rId10"/>
    <p:sldId id="581" r:id="rId11"/>
    <p:sldId id="582" r:id="rId12"/>
    <p:sldId id="583" r:id="rId13"/>
    <p:sldId id="584" r:id="rId14"/>
    <p:sldId id="585" r:id="rId15"/>
    <p:sldId id="586" r:id="rId16"/>
    <p:sldId id="664" r:id="rId17"/>
    <p:sldId id="637" r:id="rId18"/>
    <p:sldId id="638" r:id="rId19"/>
    <p:sldId id="639" r:id="rId20"/>
    <p:sldId id="667" r:id="rId21"/>
    <p:sldId id="640" r:id="rId22"/>
    <p:sldId id="665" r:id="rId23"/>
    <p:sldId id="666" r:id="rId24"/>
    <p:sldId id="641" r:id="rId25"/>
    <p:sldId id="668" r:id="rId26"/>
    <p:sldId id="642" r:id="rId27"/>
    <p:sldId id="643" r:id="rId28"/>
    <p:sldId id="644" r:id="rId29"/>
    <p:sldId id="645" r:id="rId30"/>
    <p:sldId id="646" r:id="rId31"/>
    <p:sldId id="647" r:id="rId32"/>
    <p:sldId id="648" r:id="rId33"/>
    <p:sldId id="649" r:id="rId34"/>
    <p:sldId id="650" r:id="rId35"/>
    <p:sldId id="651" r:id="rId36"/>
    <p:sldId id="652" r:id="rId37"/>
    <p:sldId id="653" r:id="rId38"/>
    <p:sldId id="654" r:id="rId39"/>
    <p:sldId id="655" r:id="rId40"/>
    <p:sldId id="656" r:id="rId41"/>
    <p:sldId id="657" r:id="rId42"/>
    <p:sldId id="658" r:id="rId43"/>
    <p:sldId id="660" r:id="rId44"/>
    <p:sldId id="65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00"/>
    <a:srgbClr val="BDDAE1"/>
    <a:srgbClr val="FFFFFF"/>
    <a:srgbClr val="D7E9ED"/>
    <a:srgbClr val="95C5CF"/>
    <a:srgbClr val="4A94A4"/>
    <a:srgbClr val="428592"/>
    <a:srgbClr val="26525B"/>
    <a:srgbClr val="265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5204"/>
    <p:restoredTop sz="90397"/>
  </p:normalViewPr>
  <p:slideViewPr>
    <p:cSldViewPr snapToGrid="0">
      <p:cViewPr varScale="1">
        <p:scale>
          <a:sx n="144" d="100"/>
          <a:sy n="144" d="100"/>
        </p:scale>
        <p:origin x="632" y="184"/>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p:scale>
          <a:sx n="153" d="100"/>
          <a:sy n="153" d="100"/>
        </p:scale>
        <p:origin x="3176" y="-7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8/28/22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folks, today we are moving on to the first exciting problem of physical design, the circuit partitioning problem. This is a problem to break down a large circuit into several small pieces where each piece represents a problem that can be managed in reasonable amount of time and effort.</a:t>
            </a:r>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10</a:t>
            </a:fld>
            <a:endParaRPr lang="en-US"/>
          </a:p>
        </p:txBody>
      </p:sp>
    </p:spTree>
    <p:extLst>
      <p:ext uri="{BB962C8B-B14F-4D97-AF65-F5344CB8AC3E}">
        <p14:creationId xmlns:p14="http://schemas.microsoft.com/office/powerpoint/2010/main" val="1598958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11</a:t>
            </a:fld>
            <a:endParaRPr lang="en-US"/>
          </a:p>
        </p:txBody>
      </p:sp>
    </p:spTree>
    <p:extLst>
      <p:ext uri="{BB962C8B-B14F-4D97-AF65-F5344CB8AC3E}">
        <p14:creationId xmlns:p14="http://schemas.microsoft.com/office/powerpoint/2010/main" val="3848481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12</a:t>
            </a:fld>
            <a:endParaRPr lang="en-US"/>
          </a:p>
        </p:txBody>
      </p:sp>
    </p:spTree>
    <p:extLst>
      <p:ext uri="{BB962C8B-B14F-4D97-AF65-F5344CB8AC3E}">
        <p14:creationId xmlns:p14="http://schemas.microsoft.com/office/powerpoint/2010/main" val="3079770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13</a:t>
            </a:fld>
            <a:endParaRPr lang="en-US"/>
          </a:p>
        </p:txBody>
      </p:sp>
    </p:spTree>
    <p:extLst>
      <p:ext uri="{BB962C8B-B14F-4D97-AF65-F5344CB8AC3E}">
        <p14:creationId xmlns:p14="http://schemas.microsoft.com/office/powerpoint/2010/main" val="1755393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14</a:t>
            </a:fld>
            <a:endParaRPr lang="en-US"/>
          </a:p>
        </p:txBody>
      </p:sp>
    </p:spTree>
    <p:extLst>
      <p:ext uri="{BB962C8B-B14F-4D97-AF65-F5344CB8AC3E}">
        <p14:creationId xmlns:p14="http://schemas.microsoft.com/office/powerpoint/2010/main" val="2595425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iteration to iteration you can clearly see cells are placed very regularly, right, Cells are spreading along the 2D grid partition. We partition the large chip care into smaller grids and place cells in those small grids. Solving the smaller grid problem is definitely more efficiently than directly handling the original problem.</a:t>
            </a:r>
          </a:p>
          <a:p>
            <a:endParaRPr lang="en-US" dirty="0"/>
          </a:p>
          <a:p>
            <a:r>
              <a:rPr lang="en-US" dirty="0"/>
              <a:t>This is one example of how partition is used in solving physical design problems.</a:t>
            </a:r>
          </a:p>
        </p:txBody>
      </p:sp>
      <p:sp>
        <p:nvSpPr>
          <p:cNvPr id="4" name="Slide Number Placeholder 3"/>
          <p:cNvSpPr>
            <a:spLocks noGrp="1"/>
          </p:cNvSpPr>
          <p:nvPr>
            <p:ph type="sldNum" sz="quarter" idx="5"/>
          </p:nvPr>
        </p:nvSpPr>
        <p:spPr/>
        <p:txBody>
          <a:bodyPr/>
          <a:lstStyle/>
          <a:p>
            <a:fld id="{AAE100B7-F0F0-BA4B-98D9-DC51A8C921F3}" type="slidenum">
              <a:rPr lang="en-US" smtClean="0"/>
              <a:t>15</a:t>
            </a:fld>
            <a:endParaRPr lang="en-US"/>
          </a:p>
        </p:txBody>
      </p:sp>
    </p:spTree>
    <p:extLst>
      <p:ext uri="{BB962C8B-B14F-4D97-AF65-F5344CB8AC3E}">
        <p14:creationId xmlns:p14="http://schemas.microsoft.com/office/powerpoint/2010/main" val="1811753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move on, I want to stop here for 5 min and ask you to form a group of 3-4 people. Brainstorm and discuss in a team how you will solve the circuit partitioning problem, if I give you a circuit or a graph and ask you to partition the circuit graph into two pieces with approximately the same size while minimizing the total number of cross-connection. Again, discuss how you will solve the circuit partition problem for breaking a input circuit graph into a set of subgraphs, and the number of connections between the two partitions is kept as minimum as possible.</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16</a:t>
            </a:fld>
            <a:endParaRPr lang="en-US"/>
          </a:p>
        </p:txBody>
      </p:sp>
    </p:spTree>
    <p:extLst>
      <p:ext uri="{BB962C8B-B14F-4D97-AF65-F5344CB8AC3E}">
        <p14:creationId xmlns:p14="http://schemas.microsoft.com/office/powerpoint/2010/main" val="3284909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some important terminology for circuit partitioning.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17</a:t>
            </a:fld>
            <a:endParaRPr lang="en-US"/>
          </a:p>
        </p:txBody>
      </p:sp>
    </p:spTree>
    <p:extLst>
      <p:ext uri="{BB962C8B-B14F-4D97-AF65-F5344CB8AC3E}">
        <p14:creationId xmlns:p14="http://schemas.microsoft.com/office/powerpoint/2010/main" val="2723840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circuit network is represented as a set of gates and a set of nets, where we called netlist. Each gate represents a particular logic element, such as AND gate, NOT gate, OR gate, and so on. Each net represents a connection for a group of nets or from an output of a gate to several inputs of gates. For instance (explain the example)</a:t>
            </a:r>
          </a:p>
          <a:p>
            <a:endParaRPr lang="en-US" dirty="0"/>
          </a:p>
          <a:p>
            <a:r>
              <a:rPr lang="en-US" dirty="0"/>
              <a:t>You probably already realize the circuit graph is not a typical graph we are familiar with, you know in that typical graph each edge connects to exactly two nodes. However, in circuit representation, we are concerned with hypergraph. And the definition of a hyper graph is that each edge connects to an arbitrary number of gates, more than two. For instance, in the net {A, B, C}, gate A connects to two nodes B and C. So we say in the hypergraph definition, the circuit graph has four vertices (explain …)</a:t>
            </a:r>
          </a:p>
          <a:p>
            <a:endParaRPr lang="en-US" dirty="0"/>
          </a:p>
          <a:p>
            <a:r>
              <a:rPr lang="en-US" dirty="0"/>
              <a:t>Of course, since the circuit network has direction for which signals are going to which signals, we can always make it a typical graph without hyper edges. For example, in the net {A, B, C}, we know the direction of the signal … (explain)</a:t>
            </a:r>
          </a:p>
          <a:p>
            <a:endParaRPr lang="en-US" dirty="0"/>
          </a:p>
          <a:p>
            <a:r>
              <a:rPr lang="en-US" dirty="0"/>
              <a:t>With this, we can design two different partitioning algorithms, one for the typical graph that doesn’t have hyperedges and another one for the hypergraph.</a:t>
            </a:r>
          </a:p>
        </p:txBody>
      </p:sp>
      <p:sp>
        <p:nvSpPr>
          <p:cNvPr id="4" name="Slide Number Placeholder 3"/>
          <p:cNvSpPr>
            <a:spLocks noGrp="1"/>
          </p:cNvSpPr>
          <p:nvPr>
            <p:ph type="sldNum" sz="quarter" idx="5"/>
          </p:nvPr>
        </p:nvSpPr>
        <p:spPr/>
        <p:txBody>
          <a:bodyPr/>
          <a:lstStyle/>
          <a:p>
            <a:fld id="{3E3A3637-B08E-7B43-A90A-62B08360F3FF}" type="slidenum">
              <a:rPr lang="en-US" smtClean="0"/>
              <a:t>18</a:t>
            </a:fld>
            <a:endParaRPr lang="en-US"/>
          </a:p>
        </p:txBody>
      </p:sp>
    </p:spTree>
    <p:extLst>
      <p:ext uri="{BB962C8B-B14F-4D97-AF65-F5344CB8AC3E}">
        <p14:creationId xmlns:p14="http://schemas.microsoft.com/office/powerpoint/2010/main" val="3321893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those knowledge, let’s formulate the objective of a circuit partition problem.  Assuming you have two partitions, X and X prime, and the number of cross connections between X and X’ is called “cut”, denoted as c(X, X’). (explain …)</a:t>
            </a:r>
          </a:p>
          <a:p>
            <a:endParaRPr lang="en-US" dirty="0"/>
          </a:p>
          <a:p>
            <a:r>
              <a:rPr lang="en-US" dirty="0"/>
              <a:t>Now, if we combine both minimum cut and minimum bisection, we can write down the objective as minimizing (explain …). </a:t>
            </a:r>
          </a:p>
          <a:p>
            <a:endParaRPr lang="en-US" dirty="0"/>
          </a:p>
          <a:p>
            <a:r>
              <a:rPr lang="en-US" dirty="0"/>
              <a:t>Why are we having this term in the denominator? In other words, why minimizing this terms gives us a good result that kind of combine both minimum cut and minimum bisection?</a:t>
            </a:r>
          </a:p>
        </p:txBody>
      </p:sp>
      <p:sp>
        <p:nvSpPr>
          <p:cNvPr id="4" name="Slide Number Placeholder 3"/>
          <p:cNvSpPr>
            <a:spLocks noGrp="1"/>
          </p:cNvSpPr>
          <p:nvPr>
            <p:ph type="sldNum" sz="quarter" idx="5"/>
          </p:nvPr>
        </p:nvSpPr>
        <p:spPr/>
        <p:txBody>
          <a:bodyPr/>
          <a:lstStyle/>
          <a:p>
            <a:fld id="{3E3A3637-B08E-7B43-A90A-62B08360F3FF}" type="slidenum">
              <a:rPr lang="en-US" smtClean="0"/>
              <a:t>19</a:t>
            </a:fld>
            <a:endParaRPr lang="en-US"/>
          </a:p>
        </p:txBody>
      </p:sp>
    </p:spTree>
    <p:extLst>
      <p:ext uri="{BB962C8B-B14F-4D97-AF65-F5344CB8AC3E}">
        <p14:creationId xmlns:p14="http://schemas.microsoft.com/office/powerpoint/2010/main" val="1927349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refresh what we have learned from the last lecture. Last time we have talked about using Big-O notation to measure the runtime complexity of an algorithm. You describe a complexity in terms of the input size and then compare different ones at the worst-case. If your big-O complexity is larger than mine, your algorithm is considered to be bad. However, big-O does not give you any practical sense about how long that algorithm is going to take.</a:t>
            </a:r>
          </a:p>
          <a:p>
            <a:endParaRPr lang="en-US" dirty="0"/>
          </a:p>
          <a:p>
            <a:r>
              <a:rPr lang="en-US" dirty="0"/>
              <a:t>So, we talked about the empirical analysis based on my 10-year programming experience. I told you roughly how much time it is going to take for a big-O complexity. On a modern computers (like intel i6 or i7 at 2.5 or 3.5 GHz), running a big-O N algorithm with N equal to 1M to 8M takes about 1 second. </a:t>
            </a:r>
          </a:p>
          <a:p>
            <a:endParaRPr lang="en-US" dirty="0"/>
          </a:p>
          <a:p>
            <a:r>
              <a:rPr lang="en-US" dirty="0"/>
              <a:t>For example,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2</a:t>
            </a:fld>
            <a:endParaRPr lang="en-US"/>
          </a:p>
        </p:txBody>
      </p:sp>
    </p:spTree>
    <p:extLst>
      <p:ext uri="{BB962C8B-B14F-4D97-AF65-F5344CB8AC3E}">
        <p14:creationId xmlns:p14="http://schemas.microsoft.com/office/powerpoint/2010/main" val="1526155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an example to understand what the difference is between a min-cut partition, a min-bisection cut partition, and a min-ratio-cut partition.</a:t>
            </a:r>
          </a:p>
        </p:txBody>
      </p:sp>
      <p:sp>
        <p:nvSpPr>
          <p:cNvPr id="4" name="Slide Number Placeholder 3"/>
          <p:cNvSpPr>
            <a:spLocks noGrp="1"/>
          </p:cNvSpPr>
          <p:nvPr>
            <p:ph type="sldNum" sz="quarter" idx="5"/>
          </p:nvPr>
        </p:nvSpPr>
        <p:spPr/>
        <p:txBody>
          <a:bodyPr/>
          <a:lstStyle/>
          <a:p>
            <a:fld id="{3E3A3637-B08E-7B43-A90A-62B08360F3FF}" type="slidenum">
              <a:rPr lang="en-US" smtClean="0"/>
              <a:t>20</a:t>
            </a:fld>
            <a:endParaRPr lang="en-US"/>
          </a:p>
        </p:txBody>
      </p:sp>
    </p:spTree>
    <p:extLst>
      <p:ext uri="{BB962C8B-B14F-4D97-AF65-F5344CB8AC3E}">
        <p14:creationId xmlns:p14="http://schemas.microsoft.com/office/powerpoint/2010/main" val="1713435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21</a:t>
            </a:fld>
            <a:endParaRPr lang="en-US"/>
          </a:p>
        </p:txBody>
      </p:sp>
    </p:spTree>
    <p:extLst>
      <p:ext uri="{BB962C8B-B14F-4D97-AF65-F5344CB8AC3E}">
        <p14:creationId xmlns:p14="http://schemas.microsoft.com/office/powerpoint/2010/main" val="745014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22</a:t>
            </a:fld>
            <a:endParaRPr lang="en-US"/>
          </a:p>
        </p:txBody>
      </p:sp>
    </p:spTree>
    <p:extLst>
      <p:ext uri="{BB962C8B-B14F-4D97-AF65-F5344CB8AC3E}">
        <p14:creationId xmlns:p14="http://schemas.microsoft.com/office/powerpoint/2010/main" val="3006874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23</a:t>
            </a:fld>
            <a:endParaRPr lang="en-US"/>
          </a:p>
        </p:txBody>
      </p:sp>
    </p:spTree>
    <p:extLst>
      <p:ext uri="{BB962C8B-B14F-4D97-AF65-F5344CB8AC3E}">
        <p14:creationId xmlns:p14="http://schemas.microsoft.com/office/powerpoint/2010/main" val="869925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partitions example we have seen so far is to partition a circuit into two pieces, and the two pieces are best to have roughly the same size for balancing. However, in practice, you are not just going to partition a circuit into two pieces but to k pieces, where k is given as a partition parameters. This partition problem is called k-way partition. So, given a circuit network and a parameter k as input, your job is to (explain …)</a:t>
            </a:r>
          </a:p>
          <a:p>
            <a:endParaRPr lang="en-US" dirty="0"/>
          </a:p>
          <a:p>
            <a:r>
              <a:rPr lang="en-US" dirty="0"/>
              <a:t>Here is an example of 3-way partitions that break down the input circuit into three pieces of relatively the same size. </a:t>
            </a:r>
          </a:p>
        </p:txBody>
      </p:sp>
      <p:sp>
        <p:nvSpPr>
          <p:cNvPr id="4" name="Slide Number Placeholder 3"/>
          <p:cNvSpPr>
            <a:spLocks noGrp="1"/>
          </p:cNvSpPr>
          <p:nvPr>
            <p:ph type="sldNum" sz="quarter" idx="5"/>
          </p:nvPr>
        </p:nvSpPr>
        <p:spPr/>
        <p:txBody>
          <a:bodyPr/>
          <a:lstStyle/>
          <a:p>
            <a:fld id="{3E3A3637-B08E-7B43-A90A-62B08360F3FF}" type="slidenum">
              <a:rPr lang="en-US" smtClean="0"/>
              <a:t>24</a:t>
            </a:fld>
            <a:endParaRPr lang="en-US"/>
          </a:p>
        </p:txBody>
      </p:sp>
    </p:spTree>
    <p:extLst>
      <p:ext uri="{BB962C8B-B14F-4D97-AF65-F5344CB8AC3E}">
        <p14:creationId xmlns:p14="http://schemas.microsoft.com/office/powerpoint/2010/main" val="33770192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25</a:t>
            </a:fld>
            <a:endParaRPr lang="en-US"/>
          </a:p>
        </p:txBody>
      </p:sp>
    </p:spTree>
    <p:extLst>
      <p:ext uri="{BB962C8B-B14F-4D97-AF65-F5344CB8AC3E}">
        <p14:creationId xmlns:p14="http://schemas.microsoft.com/office/powerpoint/2010/main" val="4271930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various partitioning algorithms available in the community.  For example (…)</a:t>
            </a:r>
          </a:p>
        </p:txBody>
      </p:sp>
      <p:sp>
        <p:nvSpPr>
          <p:cNvPr id="4" name="Slide Number Placeholder 3"/>
          <p:cNvSpPr>
            <a:spLocks noGrp="1"/>
          </p:cNvSpPr>
          <p:nvPr>
            <p:ph type="sldNum" sz="quarter" idx="5"/>
          </p:nvPr>
        </p:nvSpPr>
        <p:spPr/>
        <p:txBody>
          <a:bodyPr/>
          <a:lstStyle/>
          <a:p>
            <a:fld id="{3E3A3637-B08E-7B43-A90A-62B08360F3FF}" type="slidenum">
              <a:rPr lang="en-US" smtClean="0"/>
              <a:t>26</a:t>
            </a:fld>
            <a:endParaRPr lang="en-US"/>
          </a:p>
        </p:txBody>
      </p:sp>
    </p:spTree>
    <p:extLst>
      <p:ext uri="{BB962C8B-B14F-4D97-AF65-F5344CB8AC3E}">
        <p14:creationId xmlns:p14="http://schemas.microsoft.com/office/powerpoint/2010/main" val="41143142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Almost all partitioning algorithms are iterative. You know, you literally cannot find a partition result in just one iteration. And, we are going to look at some classical algorithms that are based on greedy iterative improvement and stochastic optimization to refine the solution. </a:t>
            </a:r>
          </a:p>
          <a:p>
            <a:endParaRPr lang="en-US" dirty="0"/>
          </a:p>
          <a:p>
            <a:r>
              <a:rPr lang="en-US" dirty="0"/>
              <a:t>Do not think of these algorithms being old, they are very classical and are still being used by many companies today.</a:t>
            </a:r>
          </a:p>
        </p:txBody>
      </p:sp>
      <p:sp>
        <p:nvSpPr>
          <p:cNvPr id="4" name="Slide Number Placeholder 3"/>
          <p:cNvSpPr>
            <a:spLocks noGrp="1"/>
          </p:cNvSpPr>
          <p:nvPr>
            <p:ph type="sldNum" sz="quarter" idx="5"/>
          </p:nvPr>
        </p:nvSpPr>
        <p:spPr/>
        <p:txBody>
          <a:bodyPr/>
          <a:lstStyle/>
          <a:p>
            <a:fld id="{3E3A3637-B08E-7B43-A90A-62B08360F3FF}" type="slidenum">
              <a:rPr lang="en-US" smtClean="0"/>
              <a:t>27</a:t>
            </a:fld>
            <a:endParaRPr lang="en-US"/>
          </a:p>
        </p:txBody>
      </p:sp>
    </p:spTree>
    <p:extLst>
      <p:ext uri="{BB962C8B-B14F-4D97-AF65-F5344CB8AC3E}">
        <p14:creationId xmlns:p14="http://schemas.microsoft.com/office/powerpoint/2010/main" val="3838874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algorithm we are going to talk about in today’s lecture is Kernighan-Lin algorithm or KL algorithm. The original paper is entitled with “an efficient heuristic procedure for partitioning graphs” published in Bell Lab. This is an algorithm that targets partitioning a graph (not hypergraph) into two subgraphs of equal size, while minimizing the interconnect complexity. This essentially is </a:t>
            </a:r>
            <a:r>
              <a:rPr lang="en-US" dirty="0" err="1"/>
              <a:t>bipartitioning</a:t>
            </a:r>
            <a:r>
              <a:rPr lang="en-US" dirty="0"/>
              <a:t>. </a:t>
            </a:r>
          </a:p>
        </p:txBody>
      </p:sp>
      <p:sp>
        <p:nvSpPr>
          <p:cNvPr id="4" name="Slide Number Placeholder 3"/>
          <p:cNvSpPr>
            <a:spLocks noGrp="1"/>
          </p:cNvSpPr>
          <p:nvPr>
            <p:ph type="sldNum" sz="quarter" idx="5"/>
          </p:nvPr>
        </p:nvSpPr>
        <p:spPr/>
        <p:txBody>
          <a:bodyPr/>
          <a:lstStyle/>
          <a:p>
            <a:fld id="{3E3A3637-B08E-7B43-A90A-62B08360F3FF}" type="slidenum">
              <a:rPr lang="en-US" smtClean="0"/>
              <a:t>28</a:t>
            </a:fld>
            <a:endParaRPr lang="en-US"/>
          </a:p>
        </p:txBody>
      </p:sp>
    </p:spTree>
    <p:extLst>
      <p:ext uri="{BB962C8B-B14F-4D97-AF65-F5344CB8AC3E}">
        <p14:creationId xmlns:p14="http://schemas.microsoft.com/office/powerpoint/2010/main" val="31954710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can already guess the limitation of the algorithm comes from the target of the algorithm itself. KL algorithm  targets only </a:t>
            </a:r>
            <a:r>
              <a:rPr lang="en-US" dirty="0" err="1"/>
              <a:t>bisectioning</a:t>
            </a:r>
            <a:r>
              <a:rPr lang="en-US" dirty="0"/>
              <a:t> of a circuit, …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29</a:t>
            </a:fld>
            <a:endParaRPr lang="en-US"/>
          </a:p>
        </p:txBody>
      </p:sp>
    </p:spTree>
    <p:extLst>
      <p:ext uri="{BB962C8B-B14F-4D97-AF65-F5344CB8AC3E}">
        <p14:creationId xmlns:p14="http://schemas.microsoft.com/office/powerpoint/2010/main" val="1044715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talked about complexity classes as a measure to tell us how difficult a problem is and how intractable it is compared to other classes. </a:t>
            </a:r>
          </a:p>
          <a:p>
            <a:endParaRPr lang="en-US" dirty="0"/>
          </a:p>
          <a:p>
            <a:r>
              <a:rPr lang="en-US" dirty="0"/>
              <a:t>We talked about four classes, P class, NP class, NPC class, and NP-hard class. (explain the definition for each class). </a:t>
            </a:r>
          </a:p>
          <a:p>
            <a:endParaRPr lang="en-US" dirty="0"/>
          </a:p>
          <a:p>
            <a:r>
              <a:rPr lang="en-US" dirty="0"/>
              <a:t>In general, if your problem can be solved in P class, that’s the best, because you can come up with efficient polynomial algorithms to handle it. If it belongs to NPC or NP-hard, then the problem is quite difficult because to the best knowledge of the computer scientists we have not yet found any efficient algorithms to solve that problem. </a:t>
            </a:r>
          </a:p>
        </p:txBody>
      </p:sp>
      <p:sp>
        <p:nvSpPr>
          <p:cNvPr id="4" name="Slide Number Placeholder 3"/>
          <p:cNvSpPr>
            <a:spLocks noGrp="1"/>
          </p:cNvSpPr>
          <p:nvPr>
            <p:ph type="sldNum" sz="quarter" idx="5"/>
          </p:nvPr>
        </p:nvSpPr>
        <p:spPr/>
        <p:txBody>
          <a:bodyPr/>
          <a:lstStyle/>
          <a:p>
            <a:fld id="{3E3A3637-B08E-7B43-A90A-62B08360F3FF}" type="slidenum">
              <a:rPr lang="en-US" smtClean="0"/>
              <a:t>3</a:t>
            </a:fld>
            <a:endParaRPr lang="en-US"/>
          </a:p>
        </p:txBody>
      </p:sp>
    </p:spTree>
    <p:extLst>
      <p:ext uri="{BB962C8B-B14F-4D97-AF65-F5344CB8AC3E}">
        <p14:creationId xmlns:p14="http://schemas.microsoft.com/office/powerpoint/2010/main" val="2690499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formal problem description is as follows: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30</a:t>
            </a:fld>
            <a:endParaRPr lang="en-US"/>
          </a:p>
        </p:txBody>
      </p:sp>
    </p:spTree>
    <p:extLst>
      <p:ext uri="{BB962C8B-B14F-4D97-AF65-F5344CB8AC3E}">
        <p14:creationId xmlns:p14="http://schemas.microsoft.com/office/powerpoint/2010/main" val="2892423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31</a:t>
            </a:fld>
            <a:endParaRPr lang="en-US"/>
          </a:p>
        </p:txBody>
      </p:sp>
    </p:spTree>
    <p:extLst>
      <p:ext uri="{BB962C8B-B14F-4D97-AF65-F5344CB8AC3E}">
        <p14:creationId xmlns:p14="http://schemas.microsoft.com/office/powerpoint/2010/main" val="3690467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Turns out solving the problem with optimal solution is not practical. The idea of KL algorithm is to iteratively swap a pair of nodes from both side of the partition and terminate the iteration when no swaps are possible. When deciding the pair to swap, KL algorithm looks at the value “the decrease in cut value when moving a node from one side to the other side” and greedily pick the one that results in the most decrease.</a:t>
            </a:r>
          </a:p>
          <a:p>
            <a:endParaRPr lang="en-US" dirty="0"/>
          </a:p>
          <a:p>
            <a:r>
              <a:rPr lang="en-US" dirty="0"/>
              <a:t>This value is defined as D for each vertex. For instance, Da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32</a:t>
            </a:fld>
            <a:endParaRPr lang="en-US"/>
          </a:p>
        </p:txBody>
      </p:sp>
    </p:spTree>
    <p:extLst>
      <p:ext uri="{BB962C8B-B14F-4D97-AF65-F5344CB8AC3E}">
        <p14:creationId xmlns:p14="http://schemas.microsoft.com/office/powerpoint/2010/main" val="2784414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33</a:t>
            </a:fld>
            <a:endParaRPr lang="en-US"/>
          </a:p>
        </p:txBody>
      </p:sp>
    </p:spTree>
    <p:extLst>
      <p:ext uri="{BB962C8B-B14F-4D97-AF65-F5344CB8AC3E}">
        <p14:creationId xmlns:p14="http://schemas.microsoft.com/office/powerpoint/2010/main" val="10550215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34</a:t>
            </a:fld>
            <a:endParaRPr lang="en-US"/>
          </a:p>
        </p:txBody>
      </p:sp>
    </p:spTree>
    <p:extLst>
      <p:ext uri="{BB962C8B-B14F-4D97-AF65-F5344CB8AC3E}">
        <p14:creationId xmlns:p14="http://schemas.microsoft.com/office/powerpoint/2010/main" val="23160174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decrease value defined, the KL algorithm works as follows: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35</a:t>
            </a:fld>
            <a:endParaRPr lang="en-US"/>
          </a:p>
        </p:txBody>
      </p:sp>
    </p:spTree>
    <p:extLst>
      <p:ext uri="{BB962C8B-B14F-4D97-AF65-F5344CB8AC3E}">
        <p14:creationId xmlns:p14="http://schemas.microsoft.com/office/powerpoint/2010/main" val="2428039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the KL algorithm using an example. Here I have a circuit network of six gates labelled from 1 to 6. Then, I can represent their connection in a typical graph, not the hypergraph because we know we can always reduce a hypergraph into a typical graph by constructing a directed edge from one node to others.</a:t>
            </a:r>
          </a:p>
          <a:p>
            <a:endParaRPr lang="en-US" dirty="0"/>
          </a:p>
          <a:p>
            <a:endParaRPr lang="en-US" dirty="0"/>
          </a:p>
          <a:p>
            <a:r>
              <a:rPr lang="en-US" dirty="0"/>
              <a:t>The graph here looks like the following: (explain…)</a:t>
            </a:r>
          </a:p>
          <a:p>
            <a:endParaRPr lang="en-US" dirty="0"/>
          </a:p>
          <a:p>
            <a:r>
              <a:rPr lang="en-US" dirty="0"/>
              <a:t>Let’s start with an initial partition, which can be arbitrarily decided. For instance, I randomly partition the circuit into two groups, G1 and G2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36</a:t>
            </a:fld>
            <a:endParaRPr lang="en-US"/>
          </a:p>
        </p:txBody>
      </p:sp>
    </p:spTree>
    <p:extLst>
      <p:ext uri="{BB962C8B-B14F-4D97-AF65-F5344CB8AC3E}">
        <p14:creationId xmlns:p14="http://schemas.microsoft.com/office/powerpoint/2010/main" val="22533518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initial partition, I can calculate the </a:t>
            </a:r>
          </a:p>
        </p:txBody>
      </p:sp>
      <p:sp>
        <p:nvSpPr>
          <p:cNvPr id="4" name="Slide Number Placeholder 3"/>
          <p:cNvSpPr>
            <a:spLocks noGrp="1"/>
          </p:cNvSpPr>
          <p:nvPr>
            <p:ph type="sldNum" sz="quarter" idx="5"/>
          </p:nvPr>
        </p:nvSpPr>
        <p:spPr/>
        <p:txBody>
          <a:bodyPr/>
          <a:lstStyle/>
          <a:p>
            <a:fld id="{3E3A3637-B08E-7B43-A90A-62B08360F3FF}" type="slidenum">
              <a:rPr lang="en-US" smtClean="0"/>
              <a:t>37</a:t>
            </a:fld>
            <a:endParaRPr lang="en-US"/>
          </a:p>
        </p:txBody>
      </p:sp>
    </p:spTree>
    <p:extLst>
      <p:ext uri="{BB962C8B-B14F-4D97-AF65-F5344CB8AC3E}">
        <p14:creationId xmlns:p14="http://schemas.microsoft.com/office/powerpoint/2010/main" val="37867905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38</a:t>
            </a:fld>
            <a:endParaRPr lang="en-US"/>
          </a:p>
        </p:txBody>
      </p:sp>
    </p:spTree>
    <p:extLst>
      <p:ext uri="{BB962C8B-B14F-4D97-AF65-F5344CB8AC3E}">
        <p14:creationId xmlns:p14="http://schemas.microsoft.com/office/powerpoint/2010/main" val="34633174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39</a:t>
            </a:fld>
            <a:endParaRPr lang="en-US"/>
          </a:p>
        </p:txBody>
      </p:sp>
    </p:spTree>
    <p:extLst>
      <p:ext uri="{BB962C8B-B14F-4D97-AF65-F5344CB8AC3E}">
        <p14:creationId xmlns:p14="http://schemas.microsoft.com/office/powerpoint/2010/main" val="996783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move on to the physical design flow, any question?</a:t>
            </a:r>
          </a:p>
          <a:p>
            <a:endParaRPr lang="en-US" dirty="0"/>
          </a:p>
          <a:p>
            <a:r>
              <a:rPr lang="en-US" dirty="0"/>
              <a:t>We have seen this chart before. It shows the entire circuit design flow starting from high-level specification of a design, … (explain)</a:t>
            </a:r>
          </a:p>
          <a:p>
            <a:endParaRPr lang="en-US" dirty="0"/>
          </a:p>
          <a:p>
            <a:r>
              <a:rPr lang="en-US" dirty="0"/>
              <a:t>In terms of physical design, it is a very complicated stage with many difficult problems to solve. First, you will need to partition the circuit into several small blocks such that you are not dealing with the original very big circuit to run into any complexity issue. (explain Floorplan …)</a:t>
            </a:r>
          </a:p>
          <a:p>
            <a:endParaRPr lang="en-US" dirty="0"/>
          </a:p>
          <a:p>
            <a:r>
              <a:rPr lang="en-US" dirty="0"/>
              <a:t>So, the first step we are going to focus in today’s and probably the next two lectures is circuit partition. We are going to look at some famous algorithms to partition the circuit and you will need to implement a classical circuit partitioning algorithm in the first programming assignment.</a:t>
            </a:r>
          </a:p>
        </p:txBody>
      </p:sp>
      <p:sp>
        <p:nvSpPr>
          <p:cNvPr id="4" name="Slide Number Placeholder 3"/>
          <p:cNvSpPr>
            <a:spLocks noGrp="1"/>
          </p:cNvSpPr>
          <p:nvPr>
            <p:ph type="sldNum" sz="quarter" idx="5"/>
          </p:nvPr>
        </p:nvSpPr>
        <p:spPr/>
        <p:txBody>
          <a:bodyPr/>
          <a:lstStyle/>
          <a:p>
            <a:fld id="{3E3A3637-B08E-7B43-A90A-62B08360F3FF}" type="slidenum">
              <a:rPr lang="en-US" smtClean="0"/>
              <a:t>4</a:t>
            </a:fld>
            <a:endParaRPr lang="en-US"/>
          </a:p>
        </p:txBody>
      </p:sp>
    </p:spTree>
    <p:extLst>
      <p:ext uri="{BB962C8B-B14F-4D97-AF65-F5344CB8AC3E}">
        <p14:creationId xmlns:p14="http://schemas.microsoft.com/office/powerpoint/2010/main" val="37284313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40</a:t>
            </a:fld>
            <a:endParaRPr lang="en-US"/>
          </a:p>
        </p:txBody>
      </p:sp>
    </p:spTree>
    <p:extLst>
      <p:ext uri="{BB962C8B-B14F-4D97-AF65-F5344CB8AC3E}">
        <p14:creationId xmlns:p14="http://schemas.microsoft.com/office/powerpoint/2010/main" val="15658544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41</a:t>
            </a:fld>
            <a:endParaRPr lang="en-US"/>
          </a:p>
        </p:txBody>
      </p:sp>
    </p:spTree>
    <p:extLst>
      <p:ext uri="{BB962C8B-B14F-4D97-AF65-F5344CB8AC3E}">
        <p14:creationId xmlns:p14="http://schemas.microsoft.com/office/powerpoint/2010/main" val="33776134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42</a:t>
            </a:fld>
            <a:endParaRPr lang="en-US"/>
          </a:p>
        </p:txBody>
      </p:sp>
    </p:spTree>
    <p:extLst>
      <p:ext uri="{BB962C8B-B14F-4D97-AF65-F5344CB8AC3E}">
        <p14:creationId xmlns:p14="http://schemas.microsoft.com/office/powerpoint/2010/main" val="4075747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43</a:t>
            </a:fld>
            <a:endParaRPr lang="en-US"/>
          </a:p>
        </p:txBody>
      </p:sp>
    </p:spTree>
    <p:extLst>
      <p:ext uri="{BB962C8B-B14F-4D97-AF65-F5344CB8AC3E}">
        <p14:creationId xmlns:p14="http://schemas.microsoft.com/office/powerpoint/2010/main" val="3911294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44</a:t>
            </a:fld>
            <a:endParaRPr lang="en-US"/>
          </a:p>
        </p:txBody>
      </p:sp>
    </p:spTree>
    <p:extLst>
      <p:ext uri="{BB962C8B-B14F-4D97-AF65-F5344CB8AC3E}">
        <p14:creationId xmlns:p14="http://schemas.microsoft.com/office/powerpoint/2010/main" val="489500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Circuit partition is an essential step for reducing algorithm design complexity because you break down a big problem into a set of smaller blocks each with a more manageable complexity. Now you can probably imagine that being to partition a circuit is very important for implementing algorithms like divide and conquer (explain what divide and conquer is)</a:t>
            </a:r>
          </a:p>
          <a:p>
            <a:endParaRPr lang="en-US" dirty="0"/>
          </a:p>
          <a:p>
            <a:r>
              <a:rPr lang="en-US" dirty="0"/>
              <a:t>So the problem is that, you are given a circuit …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5</a:t>
            </a:fld>
            <a:endParaRPr lang="en-US"/>
          </a:p>
        </p:txBody>
      </p:sp>
    </p:spTree>
    <p:extLst>
      <p:ext uri="{BB962C8B-B14F-4D97-AF65-F5344CB8AC3E}">
        <p14:creationId xmlns:p14="http://schemas.microsoft.com/office/powerpoint/2010/main" val="3378770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circuit partition. Here, we show two different results both partition the same circuit into two pieces. One piece is marked in red and another piece is marked in green. (explain …)</a:t>
            </a:r>
          </a:p>
          <a:p>
            <a:endParaRPr lang="en-US" dirty="0"/>
          </a:p>
          <a:p>
            <a:r>
              <a:rPr lang="en-US" dirty="0"/>
              <a:t>The question here is which partition is better in terms of cross-connection count?</a:t>
            </a:r>
          </a:p>
        </p:txBody>
      </p:sp>
      <p:sp>
        <p:nvSpPr>
          <p:cNvPr id="4" name="Slide Number Placeholder 3"/>
          <p:cNvSpPr>
            <a:spLocks noGrp="1"/>
          </p:cNvSpPr>
          <p:nvPr>
            <p:ph type="sldNum" sz="quarter" idx="5"/>
          </p:nvPr>
        </p:nvSpPr>
        <p:spPr/>
        <p:txBody>
          <a:bodyPr/>
          <a:lstStyle/>
          <a:p>
            <a:fld id="{3E3A3637-B08E-7B43-A90A-62B08360F3FF}" type="slidenum">
              <a:rPr lang="en-US" smtClean="0"/>
              <a:t>6</a:t>
            </a:fld>
            <a:endParaRPr lang="en-US"/>
          </a:p>
        </p:txBody>
      </p:sp>
    </p:spTree>
    <p:extLst>
      <p:ext uri="{BB962C8B-B14F-4D97-AF65-F5344CB8AC3E}">
        <p14:creationId xmlns:p14="http://schemas.microsoft.com/office/powerpoint/2010/main" val="2726065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summarizing the importance of circuit partition – (explain each item)</a:t>
            </a:r>
          </a:p>
          <a:p>
            <a:endParaRPr lang="en-US" dirty="0"/>
          </a:p>
          <a:p>
            <a:r>
              <a:rPr lang="en-US" dirty="0"/>
              <a:t>As a result, you can clearly see circuit partition is quite important not just for the circuit performance itself but also critical for designing efficient physical design algorithms because the way you partition a circuit into blocks is situated at the top most layer of the whole physical design flow. If you make a wrong decision at the partition, you are very unlikely to recover the loss or cost of that wrong partition. </a:t>
            </a:r>
          </a:p>
          <a:p>
            <a:endParaRPr lang="en-US" dirty="0"/>
          </a:p>
          <a:p>
            <a:endParaRPr lang="en-US" dirty="0"/>
          </a:p>
          <a:p>
            <a:r>
              <a:rPr lang="en-US" dirty="0"/>
              <a:t>This is like you decide to partition your time at this stage to do A and B, and if that decision is wrong, then you end up wasting a lot of time on A or B, which could otherwise be used for some other useful things. That’s the importance of partition.</a:t>
            </a:r>
          </a:p>
        </p:txBody>
      </p:sp>
      <p:sp>
        <p:nvSpPr>
          <p:cNvPr id="4" name="Slide Number Placeholder 3"/>
          <p:cNvSpPr>
            <a:spLocks noGrp="1"/>
          </p:cNvSpPr>
          <p:nvPr>
            <p:ph type="sldNum" sz="quarter" idx="5"/>
          </p:nvPr>
        </p:nvSpPr>
        <p:spPr/>
        <p:txBody>
          <a:bodyPr/>
          <a:lstStyle/>
          <a:p>
            <a:fld id="{3E3A3637-B08E-7B43-A90A-62B08360F3FF}" type="slidenum">
              <a:rPr lang="en-US" smtClean="0"/>
              <a:t>7</a:t>
            </a:fld>
            <a:endParaRPr lang="en-US"/>
          </a:p>
        </p:txBody>
      </p:sp>
    </p:spTree>
    <p:extLst>
      <p:ext uri="{BB962C8B-B14F-4D97-AF65-F5344CB8AC3E}">
        <p14:creationId xmlns:p14="http://schemas.microsoft.com/office/powerpoint/2010/main" val="3781220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seen this example already. It demonstrates how a real-life circuit is being placed using partition-based algorithm. Initially, you see a bunch of logic gates, you know, hundreds of millions of gates, being placed and lumped together at the center of the circuit. The goal is to place them in a proper location such that they don’t overlap. And, a common algorithm of doing this is to iteratively partition the circuit horizontally and vertically, and then place gates in each partition individually.</a:t>
            </a:r>
          </a:p>
        </p:txBody>
      </p:sp>
      <p:sp>
        <p:nvSpPr>
          <p:cNvPr id="4" name="Slide Number Placeholder 3"/>
          <p:cNvSpPr>
            <a:spLocks noGrp="1"/>
          </p:cNvSpPr>
          <p:nvPr>
            <p:ph type="sldNum" sz="quarter" idx="5"/>
          </p:nvPr>
        </p:nvSpPr>
        <p:spPr/>
        <p:txBody>
          <a:bodyPr/>
          <a:lstStyle/>
          <a:p>
            <a:fld id="{AAE100B7-F0F0-BA4B-98D9-DC51A8C921F3}" type="slidenum">
              <a:rPr lang="en-US" smtClean="0"/>
              <a:t>8</a:t>
            </a:fld>
            <a:endParaRPr lang="en-US"/>
          </a:p>
        </p:txBody>
      </p:sp>
    </p:spTree>
    <p:extLst>
      <p:ext uri="{BB962C8B-B14F-4D97-AF65-F5344CB8AC3E}">
        <p14:creationId xmlns:p14="http://schemas.microsoft.com/office/powerpoint/2010/main" val="573657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9</a:t>
            </a:fld>
            <a:endParaRPr lang="en-US"/>
          </a:p>
        </p:txBody>
      </p:sp>
    </p:spTree>
    <p:extLst>
      <p:ext uri="{BB962C8B-B14F-4D97-AF65-F5344CB8AC3E}">
        <p14:creationId xmlns:p14="http://schemas.microsoft.com/office/powerpoint/2010/main" val="36783655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8/28/22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8/28/22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8/28/22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8/28/22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8/28/22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8/28/22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8/28/22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8/28/22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8/28/22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8/28/22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8/28/22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8/28/22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3: Circuit Partitioning – I </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5" name="Picture 3" descr="xqBlowUptrop_0Lev3">
            <a:extLst>
              <a:ext uri="{FF2B5EF4-FFF2-40B4-BE49-F238E27FC236}">
                <a16:creationId xmlns:a16="http://schemas.microsoft.com/office/drawing/2014/main" id="{81D29F68-56A2-3A4B-AA8B-14E279976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7895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6" name="Picture 3" descr="xqBlowUptrop_0Lev4">
            <a:extLst>
              <a:ext uri="{FF2B5EF4-FFF2-40B4-BE49-F238E27FC236}">
                <a16:creationId xmlns:a16="http://schemas.microsoft.com/office/drawing/2014/main" id="{21D17DC8-C6CD-CE4E-B3D1-744721ED4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770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5" name="Picture 3" descr="xqBlowUptrop_0Lev5">
            <a:extLst>
              <a:ext uri="{FF2B5EF4-FFF2-40B4-BE49-F238E27FC236}">
                <a16:creationId xmlns:a16="http://schemas.microsoft.com/office/drawing/2014/main" id="{00E2D2C1-B442-8544-89BB-FC569ECFE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6766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6" name="Picture 3" descr="xqBlowUptrop_0Lev6">
            <a:extLst>
              <a:ext uri="{FF2B5EF4-FFF2-40B4-BE49-F238E27FC236}">
                <a16:creationId xmlns:a16="http://schemas.microsoft.com/office/drawing/2014/main" id="{115F9810-661D-AE40-9605-FC1C94BA8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6000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5" name="Picture 3" descr="xqBlowUptrop_0Lev7">
            <a:extLst>
              <a:ext uri="{FF2B5EF4-FFF2-40B4-BE49-F238E27FC236}">
                <a16:creationId xmlns:a16="http://schemas.microsoft.com/office/drawing/2014/main" id="{FCDEF198-29A1-6149-860A-BB0830FB9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4076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6" name="Picture 3" descr="xqBlowUptrop_0Lev8">
            <a:extLst>
              <a:ext uri="{FF2B5EF4-FFF2-40B4-BE49-F238E27FC236}">
                <a16:creationId xmlns:a16="http://schemas.microsoft.com/office/drawing/2014/main" id="{A7271C16-82ED-7F43-BA16-293469531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337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DB092-02FA-E61E-0E4A-791DE8D97BF3}"/>
              </a:ext>
            </a:extLst>
          </p:cNvPr>
          <p:cNvSpPr>
            <a:spLocks noGrp="1"/>
          </p:cNvSpPr>
          <p:nvPr>
            <p:ph type="title"/>
          </p:nvPr>
        </p:nvSpPr>
        <p:spPr/>
        <p:txBody>
          <a:bodyPr/>
          <a:lstStyle/>
          <a:p>
            <a:r>
              <a:rPr lang="en-US" dirty="0"/>
              <a:t>Idea Time</a:t>
            </a:r>
          </a:p>
        </p:txBody>
      </p:sp>
      <p:pic>
        <p:nvPicPr>
          <p:cNvPr id="1028" name="Picture 4" descr="I Have an Idea for an App” - Here is Where to Start">
            <a:extLst>
              <a:ext uri="{FF2B5EF4-FFF2-40B4-BE49-F238E27FC236}">
                <a16:creationId xmlns:a16="http://schemas.microsoft.com/office/drawing/2014/main" id="{08B147D1-02C8-D3DB-0784-FAD92BF0B2F6}"/>
              </a:ext>
            </a:extLst>
          </p:cNvPr>
          <p:cNvPicPr>
            <a:picLocks noChangeAspect="1" noChangeArrowheads="1"/>
          </p:cNvPicPr>
          <p:nvPr/>
        </p:nvPicPr>
        <p:blipFill rotWithShape="1">
          <a:blip r:embed="rId3">
            <a:clrChange>
              <a:clrFrom>
                <a:srgbClr val="FFFFFE"/>
              </a:clrFrom>
              <a:clrTo>
                <a:srgbClr val="FFFFFE">
                  <a:alpha val="0"/>
                </a:srgbClr>
              </a:clrTo>
            </a:clrChange>
            <a:extLst>
              <a:ext uri="{28A0092B-C50C-407E-A947-70E740481C1C}">
                <a14:useLocalDpi xmlns:a14="http://schemas.microsoft.com/office/drawing/2010/main" val="0"/>
              </a:ext>
            </a:extLst>
          </a:blip>
          <a:srcRect l="11311" t="9269" r="13899" b="3942"/>
          <a:stretch/>
        </p:blipFill>
        <p:spPr bwMode="auto">
          <a:xfrm>
            <a:off x="6229425" y="1609264"/>
            <a:ext cx="5124375" cy="378188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660F1B56-3E03-D587-14AD-58B8A8E251C2}"/>
              </a:ext>
            </a:extLst>
          </p:cNvPr>
          <p:cNvSpPr>
            <a:spLocks noGrp="1"/>
          </p:cNvSpPr>
          <p:nvPr>
            <p:ph idx="1"/>
          </p:nvPr>
        </p:nvSpPr>
        <p:spPr/>
        <p:txBody>
          <a:bodyPr/>
          <a:lstStyle/>
          <a:p>
            <a:r>
              <a:rPr lang="en-US" b="1" dirty="0"/>
              <a:t>Input</a:t>
            </a:r>
          </a:p>
          <a:p>
            <a:pPr lvl="1"/>
            <a:r>
              <a:rPr lang="en-US" dirty="0"/>
              <a:t>A circuit graph</a:t>
            </a:r>
          </a:p>
          <a:p>
            <a:r>
              <a:rPr lang="en-US" b="1" dirty="0"/>
              <a:t>Output</a:t>
            </a:r>
          </a:p>
          <a:p>
            <a:pPr lvl="1"/>
            <a:r>
              <a:rPr lang="en-US" dirty="0"/>
              <a:t>A set of partitioned subgraphs</a:t>
            </a:r>
          </a:p>
          <a:p>
            <a:r>
              <a:rPr lang="en-US" b="1" dirty="0"/>
              <a:t>Objective</a:t>
            </a:r>
          </a:p>
          <a:p>
            <a:pPr lvl="1"/>
            <a:r>
              <a:rPr lang="en-US" dirty="0"/>
              <a:t>Minimize cross-connection</a:t>
            </a:r>
          </a:p>
          <a:p>
            <a:r>
              <a:rPr lang="en-US" b="1" dirty="0">
                <a:solidFill>
                  <a:srgbClr val="FF0000"/>
                </a:solidFill>
              </a:rPr>
              <a:t>How do you solve it?</a:t>
            </a:r>
          </a:p>
          <a:p>
            <a:pPr lvl="1"/>
            <a:r>
              <a:rPr lang="en-US" dirty="0">
                <a:solidFill>
                  <a:srgbClr val="0432FF"/>
                </a:solidFill>
              </a:rPr>
              <a:t>Any idea is welcome!</a:t>
            </a:r>
          </a:p>
        </p:txBody>
      </p:sp>
    </p:spTree>
    <p:extLst>
      <p:ext uri="{BB962C8B-B14F-4D97-AF65-F5344CB8AC3E}">
        <p14:creationId xmlns:p14="http://schemas.microsoft.com/office/powerpoint/2010/main" val="1523562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3E47B-7561-7546-8813-3A1A84270F6F}"/>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FA5D5130-4EEB-6344-B406-3DA01F870D4D}"/>
              </a:ext>
            </a:extLst>
          </p:cNvPr>
          <p:cNvSpPr>
            <a:spLocks noGrp="1"/>
          </p:cNvSpPr>
          <p:nvPr>
            <p:ph idx="1"/>
          </p:nvPr>
        </p:nvSpPr>
        <p:spPr/>
        <p:txBody>
          <a:bodyPr>
            <a:normAutofit fontScale="92500" lnSpcReduction="20000"/>
          </a:bodyPr>
          <a:lstStyle/>
          <a:p>
            <a:pPr eaLnBrk="1" hangingPunct="1">
              <a:lnSpc>
                <a:spcPct val="90000"/>
              </a:lnSpc>
            </a:pPr>
            <a:r>
              <a:rPr lang="en-US" altLang="zh-TW" b="1" dirty="0">
                <a:ea typeface="新細明體" panose="02020500000000000000" pitchFamily="18" charset="-120"/>
              </a:rPr>
              <a:t>Partitioning</a:t>
            </a:r>
          </a:p>
          <a:p>
            <a:pPr lvl="1" eaLnBrk="1" hangingPunct="1">
              <a:lnSpc>
                <a:spcPct val="90000"/>
              </a:lnSpc>
            </a:pPr>
            <a:r>
              <a:rPr lang="en-US" altLang="zh-TW" sz="2600" dirty="0">
                <a:ea typeface="新細明體" panose="02020500000000000000" pitchFamily="18" charset="-120"/>
              </a:rPr>
              <a:t>Dividing bigger circuits into a small number of partitions (top down)</a:t>
            </a:r>
          </a:p>
          <a:p>
            <a:pPr eaLnBrk="1" hangingPunct="1">
              <a:lnSpc>
                <a:spcPct val="90000"/>
              </a:lnSpc>
            </a:pPr>
            <a:r>
              <a:rPr lang="en-US" altLang="zh-TW" b="1" dirty="0">
                <a:ea typeface="新細明體" panose="02020500000000000000" pitchFamily="18" charset="-120"/>
              </a:rPr>
              <a:t>Clustering</a:t>
            </a:r>
          </a:p>
          <a:p>
            <a:pPr lvl="1" eaLnBrk="1" hangingPunct="1">
              <a:lnSpc>
                <a:spcPct val="90000"/>
              </a:lnSpc>
            </a:pPr>
            <a:r>
              <a:rPr lang="en-US" altLang="zh-TW" sz="2600" dirty="0">
                <a:ea typeface="新細明體" panose="02020500000000000000" pitchFamily="18" charset="-120"/>
              </a:rPr>
              <a:t>Cluster small cells into bigger clusters (bottom up)</a:t>
            </a:r>
          </a:p>
          <a:p>
            <a:pPr eaLnBrk="1" hangingPunct="1">
              <a:lnSpc>
                <a:spcPct val="90000"/>
              </a:lnSpc>
            </a:pPr>
            <a:r>
              <a:rPr lang="en-US" altLang="zh-TW" b="1" dirty="0">
                <a:ea typeface="新細明體" panose="02020500000000000000" pitchFamily="18" charset="-120"/>
              </a:rPr>
              <a:t>Covering / Technology Mapping</a:t>
            </a:r>
          </a:p>
          <a:p>
            <a:pPr lvl="1" eaLnBrk="1" hangingPunct="1">
              <a:lnSpc>
                <a:spcPct val="90000"/>
              </a:lnSpc>
            </a:pPr>
            <a:r>
              <a:rPr lang="en-US" altLang="zh-TW" sz="2600" dirty="0">
                <a:ea typeface="新細明體" panose="02020500000000000000" pitchFamily="18" charset="-120"/>
              </a:rPr>
              <a:t>Clustering such that each partition (cluster) has special structure</a:t>
            </a:r>
          </a:p>
          <a:p>
            <a:pPr eaLnBrk="1" hangingPunct="1">
              <a:lnSpc>
                <a:spcPct val="90000"/>
              </a:lnSpc>
            </a:pPr>
            <a:r>
              <a:rPr lang="en-US" altLang="zh-TW" b="1" dirty="0">
                <a:ea typeface="新細明體" panose="02020500000000000000" pitchFamily="18" charset="-120"/>
              </a:rPr>
              <a:t>k-way Partitioning</a:t>
            </a:r>
          </a:p>
          <a:p>
            <a:pPr lvl="1" eaLnBrk="1" hangingPunct="1">
              <a:lnSpc>
                <a:spcPct val="90000"/>
              </a:lnSpc>
            </a:pPr>
            <a:r>
              <a:rPr lang="en-US" altLang="zh-TW" sz="2600" dirty="0">
                <a:ea typeface="新細明體" panose="02020500000000000000" pitchFamily="18" charset="-120"/>
              </a:rPr>
              <a:t>Dividing into </a:t>
            </a:r>
            <a:r>
              <a:rPr lang="en-US" altLang="zh-TW" sz="2600" i="1" dirty="0">
                <a:ea typeface="新細明體" panose="02020500000000000000" pitchFamily="18" charset="-120"/>
              </a:rPr>
              <a:t>k</a:t>
            </a:r>
            <a:r>
              <a:rPr lang="en-US" altLang="zh-TW" sz="2600" dirty="0">
                <a:ea typeface="新細明體" panose="02020500000000000000" pitchFamily="18" charset="-120"/>
              </a:rPr>
              <a:t> partitions</a:t>
            </a:r>
          </a:p>
          <a:p>
            <a:pPr eaLnBrk="1" hangingPunct="1">
              <a:lnSpc>
                <a:spcPct val="90000"/>
              </a:lnSpc>
            </a:pPr>
            <a:r>
              <a:rPr lang="en-US" altLang="zh-TW" b="1" dirty="0" err="1">
                <a:ea typeface="新細明體" panose="02020500000000000000" pitchFamily="18" charset="-120"/>
              </a:rPr>
              <a:t>Bipartitioning</a:t>
            </a:r>
            <a:endParaRPr lang="en-US" altLang="zh-TW" b="1" dirty="0">
              <a:ea typeface="新細明體" panose="02020500000000000000" pitchFamily="18" charset="-120"/>
            </a:endParaRPr>
          </a:p>
          <a:p>
            <a:pPr lvl="1" eaLnBrk="1" hangingPunct="1">
              <a:lnSpc>
                <a:spcPct val="90000"/>
              </a:lnSpc>
            </a:pPr>
            <a:r>
              <a:rPr lang="en-US" altLang="zh-TW" sz="2800" dirty="0">
                <a:ea typeface="新細明體" panose="02020500000000000000" pitchFamily="18" charset="-120"/>
              </a:rPr>
              <a:t>2-way partitioning (e.g., k=2, two-way partitioning)</a:t>
            </a:r>
          </a:p>
          <a:p>
            <a:pPr eaLnBrk="1" hangingPunct="1">
              <a:lnSpc>
                <a:spcPct val="90000"/>
              </a:lnSpc>
            </a:pPr>
            <a:r>
              <a:rPr lang="en-US" altLang="zh-TW" b="1" dirty="0" err="1">
                <a:ea typeface="新細明體" panose="02020500000000000000" pitchFamily="18" charset="-120"/>
              </a:rPr>
              <a:t>Bisectioning</a:t>
            </a:r>
            <a:endParaRPr lang="en-US" altLang="zh-TW" b="1" dirty="0">
              <a:ea typeface="新細明體" panose="02020500000000000000" pitchFamily="18" charset="-120"/>
            </a:endParaRPr>
          </a:p>
          <a:p>
            <a:pPr lvl="1" eaLnBrk="1" hangingPunct="1">
              <a:lnSpc>
                <a:spcPct val="90000"/>
              </a:lnSpc>
            </a:pPr>
            <a:r>
              <a:rPr lang="en-US" altLang="zh-TW" sz="2600" dirty="0" err="1">
                <a:ea typeface="新細明體" panose="02020500000000000000" pitchFamily="18" charset="-120"/>
              </a:rPr>
              <a:t>Bipartitioning</a:t>
            </a:r>
            <a:r>
              <a:rPr lang="en-US" altLang="zh-TW" sz="2600" dirty="0">
                <a:ea typeface="新細明體" panose="02020500000000000000" pitchFamily="18" charset="-120"/>
              </a:rPr>
              <a:t> two partitions that have the same (or balanced) size</a:t>
            </a:r>
            <a:endParaRPr lang="zh-TW" altLang="en-US" sz="3000" dirty="0">
              <a:ea typeface="新細明體" panose="02020500000000000000" pitchFamily="18" charset="-120"/>
            </a:endParaRPr>
          </a:p>
        </p:txBody>
      </p:sp>
    </p:spTree>
    <p:extLst>
      <p:ext uri="{BB962C8B-B14F-4D97-AF65-F5344CB8AC3E}">
        <p14:creationId xmlns:p14="http://schemas.microsoft.com/office/powerpoint/2010/main" val="2697421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6AC28-EC12-CB4D-9FD7-DB057A3912FA}"/>
              </a:ext>
            </a:extLst>
          </p:cNvPr>
          <p:cNvSpPr>
            <a:spLocks noGrp="1"/>
          </p:cNvSpPr>
          <p:nvPr>
            <p:ph type="title"/>
          </p:nvPr>
        </p:nvSpPr>
        <p:spPr/>
        <p:txBody>
          <a:bodyPr/>
          <a:lstStyle/>
          <a:p>
            <a:r>
              <a:rPr lang="en-US" dirty="0"/>
              <a:t>Circuit Representation</a:t>
            </a:r>
          </a:p>
        </p:txBody>
      </p:sp>
      <p:sp>
        <p:nvSpPr>
          <p:cNvPr id="3" name="Content Placeholder 2">
            <a:extLst>
              <a:ext uri="{FF2B5EF4-FFF2-40B4-BE49-F238E27FC236}">
                <a16:creationId xmlns:a16="http://schemas.microsoft.com/office/drawing/2014/main" id="{C086BDE5-5A2F-CC42-AC0A-263805B3BDF3}"/>
              </a:ext>
            </a:extLst>
          </p:cNvPr>
          <p:cNvSpPr>
            <a:spLocks noGrp="1"/>
          </p:cNvSpPr>
          <p:nvPr>
            <p:ph idx="1"/>
          </p:nvPr>
        </p:nvSpPr>
        <p:spPr/>
        <p:txBody>
          <a:bodyPr>
            <a:normAutofit/>
          </a:bodyPr>
          <a:lstStyle/>
          <a:p>
            <a:pPr eaLnBrk="1" hangingPunct="1">
              <a:lnSpc>
                <a:spcPct val="90000"/>
              </a:lnSpc>
            </a:pPr>
            <a:r>
              <a:rPr lang="en-US" altLang="zh-TW" b="1" dirty="0">
                <a:ea typeface="新細明體" panose="02020500000000000000" pitchFamily="18" charset="-120"/>
              </a:rPr>
              <a:t>Circuit </a:t>
            </a:r>
            <a:r>
              <a:rPr lang="en-US" altLang="zh-TW" b="1" dirty="0">
                <a:solidFill>
                  <a:srgbClr val="FF0000"/>
                </a:solidFill>
                <a:ea typeface="新細明體" panose="02020500000000000000" pitchFamily="18" charset="-120"/>
              </a:rPr>
              <a:t>netlists</a:t>
            </a:r>
          </a:p>
          <a:p>
            <a:pPr lvl="1" eaLnBrk="1" hangingPunct="1">
              <a:lnSpc>
                <a:spcPct val="90000"/>
              </a:lnSpc>
            </a:pPr>
            <a:r>
              <a:rPr lang="en-US" altLang="zh-TW" dirty="0">
                <a:ea typeface="新細明體" panose="02020500000000000000" pitchFamily="18" charset="-120"/>
              </a:rPr>
              <a:t>Gates: A, B, C, D</a:t>
            </a:r>
          </a:p>
          <a:p>
            <a:pPr lvl="1" eaLnBrk="1" hangingPunct="1">
              <a:lnSpc>
                <a:spcPct val="90000"/>
              </a:lnSpc>
            </a:pPr>
            <a:r>
              <a:rPr lang="en-US" altLang="zh-TW" dirty="0">
                <a:ea typeface="新細明體" panose="02020500000000000000" pitchFamily="18" charset="-120"/>
              </a:rPr>
              <a:t>Nets: {A,B,C}, {B,D}, {C,D}</a:t>
            </a:r>
          </a:p>
          <a:p>
            <a:pPr lvl="1" eaLnBrk="1" hangingPunct="1">
              <a:lnSpc>
                <a:spcPct val="90000"/>
              </a:lnSpc>
            </a:pPr>
            <a:endParaRPr lang="en-US" altLang="zh-TW" dirty="0">
              <a:ea typeface="新細明體" panose="02020500000000000000" pitchFamily="18" charset="-120"/>
            </a:endParaRPr>
          </a:p>
          <a:p>
            <a:pPr eaLnBrk="1" hangingPunct="1">
              <a:lnSpc>
                <a:spcPct val="90000"/>
              </a:lnSpc>
            </a:pPr>
            <a:r>
              <a:rPr lang="en-US" altLang="zh-TW" b="1" dirty="0">
                <a:ea typeface="新細明體" panose="02020500000000000000" pitchFamily="18" charset="-120"/>
              </a:rPr>
              <a:t>Hypergraph</a:t>
            </a:r>
          </a:p>
          <a:p>
            <a:pPr lvl="1" eaLnBrk="1" hangingPunct="1">
              <a:lnSpc>
                <a:spcPct val="90000"/>
              </a:lnSpc>
            </a:pPr>
            <a:r>
              <a:rPr lang="en-US" altLang="zh-TW" dirty="0">
                <a:ea typeface="新細明體" panose="02020500000000000000" pitchFamily="18" charset="-120"/>
              </a:rPr>
              <a:t>Vertices: A, B, C, D</a:t>
            </a:r>
          </a:p>
          <a:p>
            <a:pPr lvl="1" eaLnBrk="1" hangingPunct="1">
              <a:lnSpc>
                <a:spcPct val="90000"/>
              </a:lnSpc>
            </a:pPr>
            <a:r>
              <a:rPr lang="en-US" altLang="zh-TW" dirty="0">
                <a:ea typeface="新細明體" panose="02020500000000000000" pitchFamily="18" charset="-120"/>
              </a:rPr>
              <a:t>Hyperedges: {A,B,C}, {B,D}, {C,D}</a:t>
            </a:r>
          </a:p>
          <a:p>
            <a:pPr lvl="1" eaLnBrk="1" hangingPunct="1">
              <a:lnSpc>
                <a:spcPct val="90000"/>
              </a:lnSpc>
            </a:pPr>
            <a:r>
              <a:rPr lang="en-US" altLang="zh-TW" dirty="0">
                <a:ea typeface="新細明體" panose="02020500000000000000" pitchFamily="18" charset="-120"/>
              </a:rPr>
              <a:t>Vertex label: Gate size/area</a:t>
            </a:r>
          </a:p>
          <a:p>
            <a:pPr lvl="1" eaLnBrk="1" hangingPunct="1">
              <a:lnSpc>
                <a:spcPct val="90000"/>
              </a:lnSpc>
            </a:pPr>
            <a:r>
              <a:rPr lang="en-US" altLang="zh-TW" dirty="0">
                <a:ea typeface="新細明體" panose="02020500000000000000" pitchFamily="18" charset="-120"/>
              </a:rPr>
              <a:t>Hyperedge label: Importance of net (weight)</a:t>
            </a:r>
            <a:endParaRPr lang="zh-TW" altLang="en-US" dirty="0">
              <a:ea typeface="新細明體" panose="02020500000000000000" pitchFamily="18" charset="-120"/>
            </a:endParaRPr>
          </a:p>
          <a:p>
            <a:endParaRPr lang="en-US" dirty="0"/>
          </a:p>
        </p:txBody>
      </p:sp>
      <p:grpSp>
        <p:nvGrpSpPr>
          <p:cNvPr id="4" name="Group 4">
            <a:extLst>
              <a:ext uri="{FF2B5EF4-FFF2-40B4-BE49-F238E27FC236}">
                <a16:creationId xmlns:a16="http://schemas.microsoft.com/office/drawing/2014/main" id="{9436E902-6921-CF4C-8943-FC6C99B58F45}"/>
              </a:ext>
            </a:extLst>
          </p:cNvPr>
          <p:cNvGrpSpPr>
            <a:grpSpLocks/>
          </p:cNvGrpSpPr>
          <p:nvPr/>
        </p:nvGrpSpPr>
        <p:grpSpPr bwMode="auto">
          <a:xfrm>
            <a:off x="7848600" y="1751013"/>
            <a:ext cx="2640013" cy="1652587"/>
            <a:chOff x="3888" y="1049"/>
            <a:chExt cx="1663" cy="1041"/>
          </a:xfrm>
        </p:grpSpPr>
        <p:sp>
          <p:nvSpPr>
            <p:cNvPr id="5" name="AutoShape 5">
              <a:extLst>
                <a:ext uri="{FF2B5EF4-FFF2-40B4-BE49-F238E27FC236}">
                  <a16:creationId xmlns:a16="http://schemas.microsoft.com/office/drawing/2014/main" id="{188F321F-503E-394E-B5B1-B2EC0EB20FAA}"/>
                </a:ext>
              </a:extLst>
            </p:cNvPr>
            <p:cNvSpPr>
              <a:spLocks noChangeAspect="1" noChangeArrowheads="1"/>
            </p:cNvSpPr>
            <p:nvPr/>
          </p:nvSpPr>
          <p:spPr bwMode="auto">
            <a:xfrm>
              <a:off x="3941" y="1447"/>
              <a:ext cx="221" cy="178"/>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AutoShape 6">
              <a:extLst>
                <a:ext uri="{FF2B5EF4-FFF2-40B4-BE49-F238E27FC236}">
                  <a16:creationId xmlns:a16="http://schemas.microsoft.com/office/drawing/2014/main" id="{5B91D3D2-E52D-8943-94BE-C021A9F8878F}"/>
                </a:ext>
              </a:extLst>
            </p:cNvPr>
            <p:cNvSpPr>
              <a:spLocks noChangeAspect="1" noChangeArrowheads="1"/>
            </p:cNvSpPr>
            <p:nvPr/>
          </p:nvSpPr>
          <p:spPr bwMode="auto">
            <a:xfrm>
              <a:off x="4516" y="1137"/>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AutoShape 7">
              <a:extLst>
                <a:ext uri="{FF2B5EF4-FFF2-40B4-BE49-F238E27FC236}">
                  <a16:creationId xmlns:a16="http://schemas.microsoft.com/office/drawing/2014/main" id="{614F81C1-EBEB-E84F-9FFE-39963165111E}"/>
                </a:ext>
              </a:extLst>
            </p:cNvPr>
            <p:cNvSpPr>
              <a:spLocks noChangeAspect="1" noChangeArrowheads="1"/>
            </p:cNvSpPr>
            <p:nvPr/>
          </p:nvSpPr>
          <p:spPr bwMode="auto">
            <a:xfrm>
              <a:off x="4516" y="1713"/>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AutoShape 8">
              <a:extLst>
                <a:ext uri="{FF2B5EF4-FFF2-40B4-BE49-F238E27FC236}">
                  <a16:creationId xmlns:a16="http://schemas.microsoft.com/office/drawing/2014/main" id="{04556CC7-BC63-474B-8DBE-46749B5B1C7E}"/>
                </a:ext>
              </a:extLst>
            </p:cNvPr>
            <p:cNvSpPr>
              <a:spLocks noChangeAspect="1" noChangeArrowheads="1"/>
            </p:cNvSpPr>
            <p:nvPr/>
          </p:nvSpPr>
          <p:spPr bwMode="auto">
            <a:xfrm>
              <a:off x="5137" y="1713"/>
              <a:ext cx="221"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cxnSp>
          <p:nvCxnSpPr>
            <p:cNvPr id="9" name="AutoShape 9">
              <a:extLst>
                <a:ext uri="{FF2B5EF4-FFF2-40B4-BE49-F238E27FC236}">
                  <a16:creationId xmlns:a16="http://schemas.microsoft.com/office/drawing/2014/main" id="{B8111F21-E8ED-4A46-AFD8-0075DDC28D60}"/>
                </a:ext>
              </a:extLst>
            </p:cNvPr>
            <p:cNvCxnSpPr>
              <a:cxnSpLocks noChangeAspect="1" noChangeShapeType="1"/>
              <a:stCxn id="5" idx="3"/>
              <a:endCxn id="7" idx="1"/>
            </p:cNvCxnSpPr>
            <p:nvPr/>
          </p:nvCxnSpPr>
          <p:spPr bwMode="auto">
            <a:xfrm>
              <a:off x="4168" y="1536"/>
              <a:ext cx="343" cy="266"/>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AutoShape 10">
              <a:extLst>
                <a:ext uri="{FF2B5EF4-FFF2-40B4-BE49-F238E27FC236}">
                  <a16:creationId xmlns:a16="http://schemas.microsoft.com/office/drawing/2014/main" id="{3667C682-AD94-B046-AADB-EF297D3B26BD}"/>
                </a:ext>
              </a:extLst>
            </p:cNvPr>
            <p:cNvCxnSpPr>
              <a:cxnSpLocks noChangeAspect="1" noChangeShapeType="1"/>
              <a:stCxn id="5" idx="3"/>
              <a:endCxn id="6" idx="1"/>
            </p:cNvCxnSpPr>
            <p:nvPr/>
          </p:nvCxnSpPr>
          <p:spPr bwMode="auto">
            <a:xfrm flipV="1">
              <a:off x="4168" y="1226"/>
              <a:ext cx="343" cy="310"/>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1">
              <a:extLst>
                <a:ext uri="{FF2B5EF4-FFF2-40B4-BE49-F238E27FC236}">
                  <a16:creationId xmlns:a16="http://schemas.microsoft.com/office/drawing/2014/main" id="{8CD2A304-5B64-2347-9487-9B0F3D7BE0C8}"/>
                </a:ext>
              </a:extLst>
            </p:cNvPr>
            <p:cNvCxnSpPr>
              <a:cxnSpLocks noChangeAspect="1" noChangeShapeType="1"/>
              <a:stCxn id="7" idx="3"/>
              <a:endCxn id="8" idx="1"/>
            </p:cNvCxnSpPr>
            <p:nvPr/>
          </p:nvCxnSpPr>
          <p:spPr bwMode="auto">
            <a:xfrm>
              <a:off x="4743" y="1802"/>
              <a:ext cx="388" cy="0"/>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2">
              <a:extLst>
                <a:ext uri="{FF2B5EF4-FFF2-40B4-BE49-F238E27FC236}">
                  <a16:creationId xmlns:a16="http://schemas.microsoft.com/office/drawing/2014/main" id="{8A01E437-4DEF-DA45-BE1E-41E0F230B4A5}"/>
                </a:ext>
              </a:extLst>
            </p:cNvPr>
            <p:cNvCxnSpPr>
              <a:cxnSpLocks noChangeAspect="1" noChangeShapeType="1"/>
              <a:stCxn id="8" idx="3"/>
              <a:endCxn id="13" idx="0"/>
            </p:cNvCxnSpPr>
            <p:nvPr/>
          </p:nvCxnSpPr>
          <p:spPr bwMode="auto">
            <a:xfrm flipH="1" flipV="1">
              <a:off x="4515" y="1148"/>
              <a:ext cx="849" cy="654"/>
            </a:xfrm>
            <a:prstGeom prst="bentConnector5">
              <a:avLst>
                <a:gd name="adj1" fmla="val -15000"/>
                <a:gd name="adj2" fmla="val 127824"/>
                <a:gd name="adj3" fmla="val 117394"/>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13">
              <a:extLst>
                <a:ext uri="{FF2B5EF4-FFF2-40B4-BE49-F238E27FC236}">
                  <a16:creationId xmlns:a16="http://schemas.microsoft.com/office/drawing/2014/main" id="{CC47ABC0-95C0-2040-83B6-FD43F2F05D86}"/>
                </a:ext>
              </a:extLst>
            </p:cNvPr>
            <p:cNvSpPr>
              <a:spLocks noChangeAspect="1" noChangeArrowheads="1"/>
            </p:cNvSpPr>
            <p:nvPr/>
          </p:nvSpPr>
          <p:spPr bwMode="auto">
            <a:xfrm rot="7964370" flipV="1">
              <a:off x="4509" y="1142"/>
              <a:ext cx="44" cy="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Text Box 14">
              <a:extLst>
                <a:ext uri="{FF2B5EF4-FFF2-40B4-BE49-F238E27FC236}">
                  <a16:creationId xmlns:a16="http://schemas.microsoft.com/office/drawing/2014/main" id="{14814BF9-CE87-2C41-97A8-2A86569B3188}"/>
                </a:ext>
              </a:extLst>
            </p:cNvPr>
            <p:cNvSpPr txBox="1">
              <a:spLocks noChangeAspect="1" noChangeArrowheads="1"/>
            </p:cNvSpPr>
            <p:nvPr/>
          </p:nvSpPr>
          <p:spPr bwMode="auto">
            <a:xfrm>
              <a:off x="3888" y="1182"/>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15" name="Text Box 15">
              <a:extLst>
                <a:ext uri="{FF2B5EF4-FFF2-40B4-BE49-F238E27FC236}">
                  <a16:creationId xmlns:a16="http://schemas.microsoft.com/office/drawing/2014/main" id="{42698F30-78CB-7847-91CB-415B4F6FBC9E}"/>
                </a:ext>
              </a:extLst>
            </p:cNvPr>
            <p:cNvSpPr txBox="1">
              <a:spLocks noChangeAspect="1" noChangeArrowheads="1"/>
            </p:cNvSpPr>
            <p:nvPr/>
          </p:nvSpPr>
          <p:spPr bwMode="auto">
            <a:xfrm>
              <a:off x="4726" y="1049"/>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16" name="Text Box 16">
              <a:extLst>
                <a:ext uri="{FF2B5EF4-FFF2-40B4-BE49-F238E27FC236}">
                  <a16:creationId xmlns:a16="http://schemas.microsoft.com/office/drawing/2014/main" id="{CE528635-2CD5-D645-831A-344B161C471D}"/>
                </a:ext>
              </a:extLst>
            </p:cNvPr>
            <p:cNvSpPr txBox="1">
              <a:spLocks noChangeAspect="1" noChangeArrowheads="1"/>
            </p:cNvSpPr>
            <p:nvPr/>
          </p:nvSpPr>
          <p:spPr bwMode="auto">
            <a:xfrm>
              <a:off x="4671"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17" name="Text Box 17">
              <a:extLst>
                <a:ext uri="{FF2B5EF4-FFF2-40B4-BE49-F238E27FC236}">
                  <a16:creationId xmlns:a16="http://schemas.microsoft.com/office/drawing/2014/main" id="{0C015FC9-6971-FB46-B544-0F9692DCEF0E}"/>
                </a:ext>
              </a:extLst>
            </p:cNvPr>
            <p:cNvSpPr txBox="1">
              <a:spLocks noChangeAspect="1" noChangeArrowheads="1"/>
            </p:cNvSpPr>
            <p:nvPr/>
          </p:nvSpPr>
          <p:spPr bwMode="auto">
            <a:xfrm>
              <a:off x="5296"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grpSp>
      <p:grpSp>
        <p:nvGrpSpPr>
          <p:cNvPr id="18" name="Group 18">
            <a:extLst>
              <a:ext uri="{FF2B5EF4-FFF2-40B4-BE49-F238E27FC236}">
                <a16:creationId xmlns:a16="http://schemas.microsoft.com/office/drawing/2014/main" id="{63CD386E-0800-5F4A-8BC5-09D4C54FC074}"/>
              </a:ext>
            </a:extLst>
          </p:cNvPr>
          <p:cNvGrpSpPr>
            <a:grpSpLocks/>
          </p:cNvGrpSpPr>
          <p:nvPr/>
        </p:nvGrpSpPr>
        <p:grpSpPr bwMode="auto">
          <a:xfrm>
            <a:off x="7972425" y="4071938"/>
            <a:ext cx="2387600" cy="1871662"/>
            <a:chOff x="3966" y="2511"/>
            <a:chExt cx="1504" cy="1179"/>
          </a:xfrm>
        </p:grpSpPr>
        <p:sp>
          <p:nvSpPr>
            <p:cNvPr id="19" name="Oval 19">
              <a:extLst>
                <a:ext uri="{FF2B5EF4-FFF2-40B4-BE49-F238E27FC236}">
                  <a16:creationId xmlns:a16="http://schemas.microsoft.com/office/drawing/2014/main" id="{930FEBEF-89AD-D449-AF22-A580CB2477DB}"/>
                </a:ext>
              </a:extLst>
            </p:cNvPr>
            <p:cNvSpPr>
              <a:spLocks noChangeAspect="1" noChangeArrowheads="1"/>
            </p:cNvSpPr>
            <p:nvPr/>
          </p:nvSpPr>
          <p:spPr bwMode="auto">
            <a:xfrm rot="8402547">
              <a:off x="4184" y="3020"/>
              <a:ext cx="67" cy="67"/>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0" name="Oval 20">
              <a:extLst>
                <a:ext uri="{FF2B5EF4-FFF2-40B4-BE49-F238E27FC236}">
                  <a16:creationId xmlns:a16="http://schemas.microsoft.com/office/drawing/2014/main" id="{DDF080DF-8932-1A42-A1F2-3276622EC882}"/>
                </a:ext>
              </a:extLst>
            </p:cNvPr>
            <p:cNvSpPr>
              <a:spLocks noChangeAspect="1" noChangeArrowheads="1"/>
            </p:cNvSpPr>
            <p:nvPr/>
          </p:nvSpPr>
          <p:spPr bwMode="auto">
            <a:xfrm rot="8402547">
              <a:off x="5203" y="3308"/>
              <a:ext cx="67" cy="67"/>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1" name="Oval 21">
              <a:extLst>
                <a:ext uri="{FF2B5EF4-FFF2-40B4-BE49-F238E27FC236}">
                  <a16:creationId xmlns:a16="http://schemas.microsoft.com/office/drawing/2014/main" id="{BAA80A59-3643-7646-902B-45DB267BE2A9}"/>
                </a:ext>
              </a:extLst>
            </p:cNvPr>
            <p:cNvSpPr>
              <a:spLocks noChangeAspect="1" noChangeArrowheads="1"/>
            </p:cNvSpPr>
            <p:nvPr/>
          </p:nvSpPr>
          <p:spPr bwMode="auto">
            <a:xfrm rot="8402547">
              <a:off x="4738" y="2732"/>
              <a:ext cx="66" cy="67"/>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2" name="Oval 22">
              <a:extLst>
                <a:ext uri="{FF2B5EF4-FFF2-40B4-BE49-F238E27FC236}">
                  <a16:creationId xmlns:a16="http://schemas.microsoft.com/office/drawing/2014/main" id="{A706A142-594C-B748-B263-E921749D9D2E}"/>
                </a:ext>
              </a:extLst>
            </p:cNvPr>
            <p:cNvSpPr>
              <a:spLocks noChangeAspect="1" noChangeArrowheads="1"/>
            </p:cNvSpPr>
            <p:nvPr/>
          </p:nvSpPr>
          <p:spPr bwMode="auto">
            <a:xfrm rot="8402547">
              <a:off x="4738" y="3308"/>
              <a:ext cx="66" cy="67"/>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3" name="AutoShape 23">
              <a:extLst>
                <a:ext uri="{FF2B5EF4-FFF2-40B4-BE49-F238E27FC236}">
                  <a16:creationId xmlns:a16="http://schemas.microsoft.com/office/drawing/2014/main" id="{8061E68A-ED3F-9B4B-AF57-6A9968620314}"/>
                </a:ext>
              </a:extLst>
            </p:cNvPr>
            <p:cNvSpPr>
              <a:spLocks noChangeAspect="1" noChangeArrowheads="1"/>
            </p:cNvSpPr>
            <p:nvPr/>
          </p:nvSpPr>
          <p:spPr bwMode="auto">
            <a:xfrm>
              <a:off x="4666" y="3257"/>
              <a:ext cx="664" cy="168"/>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4" name="AutoShape 24">
              <a:extLst>
                <a:ext uri="{FF2B5EF4-FFF2-40B4-BE49-F238E27FC236}">
                  <a16:creationId xmlns:a16="http://schemas.microsoft.com/office/drawing/2014/main" id="{03D624F7-1F6A-8944-8F9B-2529C79B8F12}"/>
                </a:ext>
              </a:extLst>
            </p:cNvPr>
            <p:cNvSpPr>
              <a:spLocks noChangeAspect="1" noChangeArrowheads="1"/>
            </p:cNvSpPr>
            <p:nvPr/>
          </p:nvSpPr>
          <p:spPr bwMode="auto">
            <a:xfrm rot="3008715">
              <a:off x="4542" y="2968"/>
              <a:ext cx="913" cy="168"/>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5" name="AutoShape 25">
              <a:extLst>
                <a:ext uri="{FF2B5EF4-FFF2-40B4-BE49-F238E27FC236}">
                  <a16:creationId xmlns:a16="http://schemas.microsoft.com/office/drawing/2014/main" id="{96609983-5658-5848-BD51-FF8EDC7A4BEE}"/>
                </a:ext>
              </a:extLst>
            </p:cNvPr>
            <p:cNvSpPr>
              <a:spLocks noChangeAspect="1" noChangeArrowheads="1"/>
            </p:cNvSpPr>
            <p:nvPr/>
          </p:nvSpPr>
          <p:spPr bwMode="auto">
            <a:xfrm rot="-5396544">
              <a:off x="4020" y="2650"/>
              <a:ext cx="842" cy="796"/>
            </a:xfrm>
            <a:prstGeom prst="triangle">
              <a:avLst>
                <a:gd name="adj" fmla="val 50000"/>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6" name="Text Box 26">
              <a:extLst>
                <a:ext uri="{FF2B5EF4-FFF2-40B4-BE49-F238E27FC236}">
                  <a16:creationId xmlns:a16="http://schemas.microsoft.com/office/drawing/2014/main" id="{D003DA34-8DC6-6D4F-86CC-ECB2D50F6B88}"/>
                </a:ext>
              </a:extLst>
            </p:cNvPr>
            <p:cNvSpPr txBox="1">
              <a:spLocks noChangeAspect="1" noChangeArrowheads="1"/>
            </p:cNvSpPr>
            <p:nvPr/>
          </p:nvSpPr>
          <p:spPr bwMode="auto">
            <a:xfrm>
              <a:off x="3966" y="2758"/>
              <a:ext cx="2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27" name="Text Box 27">
              <a:extLst>
                <a:ext uri="{FF2B5EF4-FFF2-40B4-BE49-F238E27FC236}">
                  <a16:creationId xmlns:a16="http://schemas.microsoft.com/office/drawing/2014/main" id="{539F2E46-6873-7E48-8ADC-021C60FDC4BB}"/>
                </a:ext>
              </a:extLst>
            </p:cNvPr>
            <p:cNvSpPr txBox="1">
              <a:spLocks noChangeAspect="1" noChangeArrowheads="1"/>
            </p:cNvSpPr>
            <p:nvPr/>
          </p:nvSpPr>
          <p:spPr bwMode="auto">
            <a:xfrm>
              <a:off x="4818" y="2511"/>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28" name="Text Box 28">
              <a:extLst>
                <a:ext uri="{FF2B5EF4-FFF2-40B4-BE49-F238E27FC236}">
                  <a16:creationId xmlns:a16="http://schemas.microsoft.com/office/drawing/2014/main" id="{F94ED90F-38AE-7A46-BB2A-28C726B78ADB}"/>
                </a:ext>
              </a:extLst>
            </p:cNvPr>
            <p:cNvSpPr txBox="1">
              <a:spLocks noChangeAspect="1" noChangeArrowheads="1"/>
            </p:cNvSpPr>
            <p:nvPr/>
          </p:nvSpPr>
          <p:spPr bwMode="auto">
            <a:xfrm>
              <a:off x="4626" y="34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29" name="Text Box 29">
              <a:extLst>
                <a:ext uri="{FF2B5EF4-FFF2-40B4-BE49-F238E27FC236}">
                  <a16:creationId xmlns:a16="http://schemas.microsoft.com/office/drawing/2014/main" id="{D5E07156-475D-5744-AAD3-E9CDEEF0442F}"/>
                </a:ext>
              </a:extLst>
            </p:cNvPr>
            <p:cNvSpPr txBox="1">
              <a:spLocks noChangeAspect="1" noChangeArrowheads="1"/>
            </p:cNvSpPr>
            <p:nvPr/>
          </p:nvSpPr>
          <p:spPr bwMode="auto">
            <a:xfrm>
              <a:off x="5215" y="3397"/>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grpSp>
    </p:spTree>
    <p:extLst>
      <p:ext uri="{BB962C8B-B14F-4D97-AF65-F5344CB8AC3E}">
        <p14:creationId xmlns:p14="http://schemas.microsoft.com/office/powerpoint/2010/main" val="140495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B61C-AB47-EA4D-9DFD-F8E76A9BB6C4}"/>
              </a:ext>
            </a:extLst>
          </p:cNvPr>
          <p:cNvSpPr>
            <a:spLocks noGrp="1"/>
          </p:cNvSpPr>
          <p:nvPr>
            <p:ph type="title"/>
          </p:nvPr>
        </p:nvSpPr>
        <p:spPr/>
        <p:txBody>
          <a:bodyPr/>
          <a:lstStyle/>
          <a:p>
            <a:r>
              <a:rPr lang="en-US" dirty="0"/>
              <a:t>Circuit Partition Objective Formulation</a:t>
            </a:r>
          </a:p>
        </p:txBody>
      </p:sp>
      <p:grpSp>
        <p:nvGrpSpPr>
          <p:cNvPr id="4" name="Group 4">
            <a:extLst>
              <a:ext uri="{FF2B5EF4-FFF2-40B4-BE49-F238E27FC236}">
                <a16:creationId xmlns:a16="http://schemas.microsoft.com/office/drawing/2014/main" id="{FEE90B71-63DE-654D-81BE-B9D190C89C2E}"/>
              </a:ext>
            </a:extLst>
          </p:cNvPr>
          <p:cNvGrpSpPr>
            <a:grpSpLocks/>
          </p:cNvGrpSpPr>
          <p:nvPr/>
        </p:nvGrpSpPr>
        <p:grpSpPr bwMode="auto">
          <a:xfrm>
            <a:off x="2016493" y="1637767"/>
            <a:ext cx="8159013" cy="4831129"/>
            <a:chOff x="1040" y="1498"/>
            <a:chExt cx="3808" cy="2528"/>
          </a:xfrm>
        </p:grpSpPr>
        <p:sp>
          <p:nvSpPr>
            <p:cNvPr id="5" name="Text Box 5">
              <a:extLst>
                <a:ext uri="{FF2B5EF4-FFF2-40B4-BE49-F238E27FC236}">
                  <a16:creationId xmlns:a16="http://schemas.microsoft.com/office/drawing/2014/main" id="{AA81935E-C90F-6A4C-8441-54B6DC88EDEE}"/>
                </a:ext>
              </a:extLst>
            </p:cNvPr>
            <p:cNvSpPr txBox="1">
              <a:spLocks noChangeAspect="1" noChangeArrowheads="1"/>
            </p:cNvSpPr>
            <p:nvPr/>
          </p:nvSpPr>
          <p:spPr bwMode="auto">
            <a:xfrm>
              <a:off x="1040" y="1498"/>
              <a:ext cx="3504" cy="24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zh-TW" dirty="0">
                  <a:ea typeface="新細明體" panose="02020500000000000000" pitchFamily="18" charset="-120"/>
                </a:rPr>
                <a:t>Minimize interconnections between partitions</a:t>
              </a:r>
              <a:endParaRPr lang="en-US" altLang="zh-TW" sz="3200" dirty="0">
                <a:ea typeface="新細明體" panose="02020500000000000000" pitchFamily="18" charset="-120"/>
              </a:endParaRPr>
            </a:p>
          </p:txBody>
        </p:sp>
        <p:sp>
          <p:nvSpPr>
            <p:cNvPr id="6" name="Text Box 6">
              <a:extLst>
                <a:ext uri="{FF2B5EF4-FFF2-40B4-BE49-F238E27FC236}">
                  <a16:creationId xmlns:a16="http://schemas.microsoft.com/office/drawing/2014/main" id="{0B6260C1-7F8D-734E-95B7-0D8DDA5DA5BF}"/>
                </a:ext>
              </a:extLst>
            </p:cNvPr>
            <p:cNvSpPr txBox="1">
              <a:spLocks noChangeAspect="1" noChangeArrowheads="1"/>
            </p:cNvSpPr>
            <p:nvPr/>
          </p:nvSpPr>
          <p:spPr bwMode="auto">
            <a:xfrm>
              <a:off x="1248" y="2986"/>
              <a:ext cx="3600" cy="1040"/>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452438">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zh-TW" sz="2800" dirty="0">
                  <a:ea typeface="新細明體" panose="02020500000000000000" pitchFamily="18" charset="-120"/>
                </a:rPr>
                <a:t>Minimum cut:            min </a:t>
              </a:r>
              <a:r>
                <a:rPr lang="en-US" altLang="zh-TW" sz="2800" i="1" dirty="0">
                  <a:ea typeface="新細明體" panose="02020500000000000000" pitchFamily="18" charset="-120"/>
                </a:rPr>
                <a:t>c</a:t>
              </a:r>
              <a:r>
                <a:rPr lang="en-US" altLang="zh-TW" sz="2800" dirty="0">
                  <a:ea typeface="新細明體" panose="02020500000000000000" pitchFamily="18" charset="-120"/>
                </a:rPr>
                <a:t>(x, x’)</a:t>
              </a:r>
            </a:p>
            <a:p>
              <a:pPr eaLnBrk="1" hangingPunct="1"/>
              <a:r>
                <a:rPr lang="en-US" altLang="zh-TW" sz="2800" dirty="0">
                  <a:ea typeface="新細明體" panose="02020500000000000000" pitchFamily="18" charset="-120"/>
                </a:rPr>
                <a:t>Minimum bisection:   min </a:t>
              </a:r>
              <a:r>
                <a:rPr lang="en-US" altLang="zh-TW" sz="2800" i="1" dirty="0">
                  <a:ea typeface="新細明體" panose="02020500000000000000" pitchFamily="18" charset="-120"/>
                </a:rPr>
                <a:t>c</a:t>
              </a:r>
              <a:r>
                <a:rPr lang="en-US" altLang="zh-TW" sz="2800" dirty="0">
                  <a:ea typeface="新細明體" panose="02020500000000000000" pitchFamily="18" charset="-120"/>
                </a:rPr>
                <a:t>(x, x’) with |x|= |x’|</a:t>
              </a:r>
            </a:p>
            <a:p>
              <a:pPr eaLnBrk="1" hangingPunct="1"/>
              <a:r>
                <a:rPr lang="en-US" altLang="zh-TW" sz="2800" dirty="0">
                  <a:ea typeface="新細明體" panose="02020500000000000000" pitchFamily="18" charset="-120"/>
                </a:rPr>
                <a:t>Minimum ratio-cut:    min </a:t>
              </a:r>
              <a:r>
                <a:rPr lang="en-US" altLang="zh-TW" sz="2800" i="1" dirty="0">
                  <a:ea typeface="新細明體" panose="02020500000000000000" pitchFamily="18" charset="-120"/>
                </a:rPr>
                <a:t>c</a:t>
              </a:r>
              <a:r>
                <a:rPr lang="en-US" altLang="zh-TW" sz="2800" dirty="0">
                  <a:ea typeface="新細明體" panose="02020500000000000000" pitchFamily="18" charset="-120"/>
                </a:rPr>
                <a:t>(x, x’) / |x||x’|</a:t>
              </a:r>
            </a:p>
          </p:txBody>
        </p:sp>
        <p:grpSp>
          <p:nvGrpSpPr>
            <p:cNvPr id="7" name="Group 7">
              <a:extLst>
                <a:ext uri="{FF2B5EF4-FFF2-40B4-BE49-F238E27FC236}">
                  <a16:creationId xmlns:a16="http://schemas.microsoft.com/office/drawing/2014/main" id="{98462F65-18A1-DF42-B674-F487FB0AB940}"/>
                </a:ext>
              </a:extLst>
            </p:cNvPr>
            <p:cNvGrpSpPr>
              <a:grpSpLocks/>
            </p:cNvGrpSpPr>
            <p:nvPr/>
          </p:nvGrpSpPr>
          <p:grpSpPr bwMode="auto">
            <a:xfrm>
              <a:off x="1920" y="1816"/>
              <a:ext cx="2064" cy="1002"/>
              <a:chOff x="1920" y="1816"/>
              <a:chExt cx="2064" cy="1002"/>
            </a:xfrm>
          </p:grpSpPr>
          <p:sp>
            <p:nvSpPr>
              <p:cNvPr id="8" name="Oval 8">
                <a:extLst>
                  <a:ext uri="{FF2B5EF4-FFF2-40B4-BE49-F238E27FC236}">
                    <a16:creationId xmlns:a16="http://schemas.microsoft.com/office/drawing/2014/main" id="{47AD8EB0-5F2C-8B4A-9AA3-810917D2B0FE}"/>
                  </a:ext>
                </a:extLst>
              </p:cNvPr>
              <p:cNvSpPr>
                <a:spLocks noChangeAspect="1" noChangeArrowheads="1"/>
              </p:cNvSpPr>
              <p:nvPr/>
            </p:nvSpPr>
            <p:spPr bwMode="auto">
              <a:xfrm>
                <a:off x="1922" y="2213"/>
                <a:ext cx="613" cy="43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sz="3200">
                  <a:latin typeface="Times New Roman" panose="02020603050405020304" pitchFamily="18" charset="0"/>
                  <a:ea typeface="新細明體" panose="02020500000000000000" pitchFamily="18" charset="-120"/>
                </a:endParaRPr>
              </a:p>
            </p:txBody>
          </p:sp>
          <p:sp>
            <p:nvSpPr>
              <p:cNvPr id="9" name="Oval 9">
                <a:extLst>
                  <a:ext uri="{FF2B5EF4-FFF2-40B4-BE49-F238E27FC236}">
                    <a16:creationId xmlns:a16="http://schemas.microsoft.com/office/drawing/2014/main" id="{D9F146D7-6EF6-C54E-BC4A-9F5C2036464A}"/>
                  </a:ext>
                </a:extLst>
              </p:cNvPr>
              <p:cNvSpPr>
                <a:spLocks noChangeAspect="1" noChangeArrowheads="1"/>
              </p:cNvSpPr>
              <p:nvPr/>
            </p:nvSpPr>
            <p:spPr bwMode="auto">
              <a:xfrm>
                <a:off x="3371" y="2213"/>
                <a:ext cx="613" cy="43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sz="3200">
                  <a:latin typeface="Times New Roman" panose="02020603050405020304" pitchFamily="18" charset="0"/>
                  <a:ea typeface="新細明體" panose="02020500000000000000" pitchFamily="18" charset="-120"/>
                </a:endParaRPr>
              </a:p>
            </p:txBody>
          </p:sp>
          <p:sp>
            <p:nvSpPr>
              <p:cNvPr id="10" name="Line 10">
                <a:extLst>
                  <a:ext uri="{FF2B5EF4-FFF2-40B4-BE49-F238E27FC236}">
                    <a16:creationId xmlns:a16="http://schemas.microsoft.com/office/drawing/2014/main" id="{10A8596D-D0D4-AE45-B471-7FF30260284E}"/>
                  </a:ext>
                </a:extLst>
              </p:cNvPr>
              <p:cNvSpPr>
                <a:spLocks noChangeAspect="1" noChangeShapeType="1"/>
              </p:cNvSpPr>
              <p:nvPr/>
            </p:nvSpPr>
            <p:spPr bwMode="auto">
              <a:xfrm>
                <a:off x="2479" y="2206"/>
                <a:ext cx="9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1" name="Line 11">
                <a:extLst>
                  <a:ext uri="{FF2B5EF4-FFF2-40B4-BE49-F238E27FC236}">
                    <a16:creationId xmlns:a16="http://schemas.microsoft.com/office/drawing/2014/main" id="{4146B67C-78DA-E741-B979-FAFEE7048C55}"/>
                  </a:ext>
                </a:extLst>
              </p:cNvPr>
              <p:cNvSpPr>
                <a:spLocks noChangeAspect="1" noChangeShapeType="1"/>
              </p:cNvSpPr>
              <p:nvPr/>
            </p:nvSpPr>
            <p:spPr bwMode="auto">
              <a:xfrm>
                <a:off x="2535" y="2317"/>
                <a:ext cx="8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2" name="Line 12">
                <a:extLst>
                  <a:ext uri="{FF2B5EF4-FFF2-40B4-BE49-F238E27FC236}">
                    <a16:creationId xmlns:a16="http://schemas.microsoft.com/office/drawing/2014/main" id="{3882BAD8-0413-D040-BAC6-37890A891B17}"/>
                  </a:ext>
                </a:extLst>
              </p:cNvPr>
              <p:cNvSpPr>
                <a:spLocks noChangeAspect="1" noChangeShapeType="1"/>
              </p:cNvSpPr>
              <p:nvPr/>
            </p:nvSpPr>
            <p:spPr bwMode="auto">
              <a:xfrm>
                <a:off x="2535" y="2428"/>
                <a:ext cx="892" cy="22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3" name="Line 13">
                <a:extLst>
                  <a:ext uri="{FF2B5EF4-FFF2-40B4-BE49-F238E27FC236}">
                    <a16:creationId xmlns:a16="http://schemas.microsoft.com/office/drawing/2014/main" id="{EB93359D-692B-E14C-BFE3-4361936AEAF9}"/>
                  </a:ext>
                </a:extLst>
              </p:cNvPr>
              <p:cNvSpPr>
                <a:spLocks noChangeAspect="1" noChangeShapeType="1"/>
              </p:cNvSpPr>
              <p:nvPr/>
            </p:nvSpPr>
            <p:spPr bwMode="auto">
              <a:xfrm flipV="1">
                <a:off x="2479" y="2428"/>
                <a:ext cx="892" cy="22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4" name="Line 14">
                <a:extLst>
                  <a:ext uri="{FF2B5EF4-FFF2-40B4-BE49-F238E27FC236}">
                    <a16:creationId xmlns:a16="http://schemas.microsoft.com/office/drawing/2014/main" id="{F682A842-2978-2743-A844-BDA8A1FAB6FA}"/>
                  </a:ext>
                </a:extLst>
              </p:cNvPr>
              <p:cNvSpPr>
                <a:spLocks noChangeAspect="1" noChangeShapeType="1"/>
              </p:cNvSpPr>
              <p:nvPr/>
            </p:nvSpPr>
            <p:spPr bwMode="auto">
              <a:xfrm flipH="1">
                <a:off x="2925" y="2094"/>
                <a:ext cx="0" cy="724"/>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5" name="Text Box 15">
                <a:extLst>
                  <a:ext uri="{FF2B5EF4-FFF2-40B4-BE49-F238E27FC236}">
                    <a16:creationId xmlns:a16="http://schemas.microsoft.com/office/drawing/2014/main" id="{9722B453-B1F3-9A4F-914D-344E520A105A}"/>
                  </a:ext>
                </a:extLst>
              </p:cNvPr>
              <p:cNvSpPr txBox="1">
                <a:spLocks noChangeAspect="1" noChangeArrowheads="1"/>
              </p:cNvSpPr>
              <p:nvPr/>
            </p:nvSpPr>
            <p:spPr bwMode="auto">
              <a:xfrm>
                <a:off x="1920" y="2304"/>
                <a:ext cx="613" cy="306"/>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171450">
                  <a:spcBef>
                    <a:spcPct val="20000"/>
                  </a:spcBef>
                  <a:buFont typeface="Wingdings" pitchFamily="2" charset="2"/>
                  <a:buChar char="q"/>
                  <a:tabLst>
                    <a:tab pos="854075" algn="l"/>
                  </a:tabLst>
                  <a:defRPr sz="2400">
                    <a:solidFill>
                      <a:schemeClr val="tx1"/>
                    </a:solidFill>
                    <a:latin typeface="Arial" panose="020B0604020202020204" pitchFamily="34" charset="0"/>
                  </a:defRPr>
                </a:lvl1pPr>
                <a:lvl2pPr marL="742950" indent="-285750" defTabSz="171450">
                  <a:spcBef>
                    <a:spcPct val="20000"/>
                  </a:spcBef>
                  <a:buChar char="–"/>
                  <a:tabLst>
                    <a:tab pos="854075" algn="l"/>
                  </a:tabLst>
                  <a:defRPr sz="2400">
                    <a:solidFill>
                      <a:schemeClr val="tx1"/>
                    </a:solidFill>
                    <a:latin typeface="Arial" panose="020B0604020202020204" pitchFamily="34" charset="0"/>
                  </a:defRPr>
                </a:lvl2pPr>
                <a:lvl3pPr marL="1143000" indent="-228600" defTabSz="171450">
                  <a:spcBef>
                    <a:spcPct val="20000"/>
                  </a:spcBef>
                  <a:buChar char="•"/>
                  <a:tabLst>
                    <a:tab pos="854075" algn="l"/>
                  </a:tabLst>
                  <a:defRPr sz="2400">
                    <a:solidFill>
                      <a:schemeClr val="tx1"/>
                    </a:solidFill>
                    <a:latin typeface="Arial" panose="020B0604020202020204" pitchFamily="34" charset="0"/>
                  </a:defRPr>
                </a:lvl3pPr>
                <a:lvl4pPr marL="1600200" indent="-228600" defTabSz="171450">
                  <a:spcBef>
                    <a:spcPct val="20000"/>
                  </a:spcBef>
                  <a:buChar char="–"/>
                  <a:tabLst>
                    <a:tab pos="854075" algn="l"/>
                  </a:tabLst>
                  <a:defRPr sz="2000">
                    <a:solidFill>
                      <a:schemeClr val="tx1"/>
                    </a:solidFill>
                    <a:latin typeface="Arial" panose="020B0604020202020204" pitchFamily="34" charset="0"/>
                  </a:defRPr>
                </a:lvl4pPr>
                <a:lvl5pPr marL="2057400" indent="-228600" defTabSz="171450">
                  <a:spcBef>
                    <a:spcPct val="20000"/>
                  </a:spcBef>
                  <a:buChar char="»"/>
                  <a:tabLst>
                    <a:tab pos="854075" algn="l"/>
                  </a:tabLst>
                  <a:defRPr sz="2000">
                    <a:solidFill>
                      <a:schemeClr val="tx1"/>
                    </a:solidFill>
                    <a:latin typeface="Arial" panose="020B0604020202020204" pitchFamily="34" charset="0"/>
                  </a:defRPr>
                </a:lvl5pPr>
                <a:lvl6pPr marL="2514600" indent="-228600" defTabSz="171450" eaLnBrk="0" fontAlgn="base" hangingPunct="0">
                  <a:spcBef>
                    <a:spcPct val="20000"/>
                  </a:spcBef>
                  <a:spcAft>
                    <a:spcPct val="0"/>
                  </a:spcAft>
                  <a:buChar char="»"/>
                  <a:tabLst>
                    <a:tab pos="854075" algn="l"/>
                  </a:tabLst>
                  <a:defRPr sz="2000">
                    <a:solidFill>
                      <a:schemeClr val="tx1"/>
                    </a:solidFill>
                    <a:latin typeface="Arial" panose="020B0604020202020204" pitchFamily="34" charset="0"/>
                  </a:defRPr>
                </a:lvl6pPr>
                <a:lvl7pPr marL="2971800" indent="-228600" defTabSz="171450" eaLnBrk="0" fontAlgn="base" hangingPunct="0">
                  <a:spcBef>
                    <a:spcPct val="20000"/>
                  </a:spcBef>
                  <a:spcAft>
                    <a:spcPct val="0"/>
                  </a:spcAft>
                  <a:buChar char="»"/>
                  <a:tabLst>
                    <a:tab pos="854075" algn="l"/>
                  </a:tabLst>
                  <a:defRPr sz="2000">
                    <a:solidFill>
                      <a:schemeClr val="tx1"/>
                    </a:solidFill>
                    <a:latin typeface="Arial" panose="020B0604020202020204" pitchFamily="34" charset="0"/>
                  </a:defRPr>
                </a:lvl7pPr>
                <a:lvl8pPr marL="3429000" indent="-228600" defTabSz="171450" eaLnBrk="0" fontAlgn="base" hangingPunct="0">
                  <a:spcBef>
                    <a:spcPct val="20000"/>
                  </a:spcBef>
                  <a:spcAft>
                    <a:spcPct val="0"/>
                  </a:spcAft>
                  <a:buChar char="»"/>
                  <a:tabLst>
                    <a:tab pos="854075" algn="l"/>
                  </a:tabLst>
                  <a:defRPr sz="2000">
                    <a:solidFill>
                      <a:schemeClr val="tx1"/>
                    </a:solidFill>
                    <a:latin typeface="Arial" panose="020B0604020202020204" pitchFamily="34" charset="0"/>
                  </a:defRPr>
                </a:lvl8pPr>
                <a:lvl9pPr marL="3886200" indent="-228600" defTabSz="171450" eaLnBrk="0" fontAlgn="base" hangingPunct="0">
                  <a:spcBef>
                    <a:spcPct val="20000"/>
                  </a:spcBef>
                  <a:spcAft>
                    <a:spcPct val="0"/>
                  </a:spcAft>
                  <a:buChar char="»"/>
                  <a:tabLst>
                    <a:tab pos="854075" algn="l"/>
                  </a:tabLst>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3200" b="1">
                    <a:ea typeface="新細明體" panose="02020500000000000000" pitchFamily="18" charset="-120"/>
                  </a:rPr>
                  <a:t>X</a:t>
                </a:r>
              </a:p>
            </p:txBody>
          </p:sp>
          <p:sp>
            <p:nvSpPr>
              <p:cNvPr id="16" name="Text Box 16">
                <a:extLst>
                  <a:ext uri="{FF2B5EF4-FFF2-40B4-BE49-F238E27FC236}">
                    <a16:creationId xmlns:a16="http://schemas.microsoft.com/office/drawing/2014/main" id="{534AEC37-09E5-ED47-9337-466D7571B47F}"/>
                  </a:ext>
                </a:extLst>
              </p:cNvPr>
              <p:cNvSpPr txBox="1">
                <a:spLocks noChangeAspect="1" noChangeArrowheads="1"/>
              </p:cNvSpPr>
              <p:nvPr/>
            </p:nvSpPr>
            <p:spPr bwMode="auto">
              <a:xfrm>
                <a:off x="3552" y="2304"/>
                <a:ext cx="391" cy="306"/>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3200" b="1">
                    <a:ea typeface="新細明體" panose="02020500000000000000" pitchFamily="18" charset="-120"/>
                  </a:rPr>
                  <a:t>X’</a:t>
                </a:r>
              </a:p>
            </p:txBody>
          </p:sp>
          <p:sp>
            <p:nvSpPr>
              <p:cNvPr id="17" name="Text Box 17">
                <a:extLst>
                  <a:ext uri="{FF2B5EF4-FFF2-40B4-BE49-F238E27FC236}">
                    <a16:creationId xmlns:a16="http://schemas.microsoft.com/office/drawing/2014/main" id="{64323A93-F339-064E-8431-2C8F24FF726C}"/>
                  </a:ext>
                </a:extLst>
              </p:cNvPr>
              <p:cNvSpPr txBox="1">
                <a:spLocks noChangeAspect="1" noChangeArrowheads="1"/>
              </p:cNvSpPr>
              <p:nvPr/>
            </p:nvSpPr>
            <p:spPr bwMode="auto">
              <a:xfrm>
                <a:off x="2631" y="1816"/>
                <a:ext cx="633" cy="274"/>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2800" b="1" i="1">
                    <a:ea typeface="新細明體" panose="02020500000000000000" pitchFamily="18" charset="-120"/>
                  </a:rPr>
                  <a:t>c</a:t>
                </a:r>
                <a:r>
                  <a:rPr lang="en-US" altLang="zh-TW" sz="2800" b="1">
                    <a:ea typeface="新細明體" panose="02020500000000000000" pitchFamily="18" charset="-120"/>
                  </a:rPr>
                  <a:t>(X,X’)</a:t>
                </a:r>
              </a:p>
            </p:txBody>
          </p:sp>
        </p:grpSp>
      </p:grpSp>
    </p:spTree>
    <p:extLst>
      <p:ext uri="{BB962C8B-B14F-4D97-AF65-F5344CB8AC3E}">
        <p14:creationId xmlns:p14="http://schemas.microsoft.com/office/powerpoint/2010/main" val="1989692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6E3DE-6105-1A48-9247-1ADA1AB7D202}"/>
              </a:ext>
            </a:extLst>
          </p:cNvPr>
          <p:cNvSpPr>
            <a:spLocks noGrp="1"/>
          </p:cNvSpPr>
          <p:nvPr>
            <p:ph type="title"/>
          </p:nvPr>
        </p:nvSpPr>
        <p:spPr/>
        <p:txBody>
          <a:bodyPr/>
          <a:lstStyle/>
          <a:p>
            <a:r>
              <a:rPr lang="en-US" dirty="0"/>
              <a:t>Recap: Empirical Analysis</a:t>
            </a:r>
          </a:p>
        </p:txBody>
      </p:sp>
      <p:sp>
        <p:nvSpPr>
          <p:cNvPr id="3" name="Content Placeholder 2">
            <a:extLst>
              <a:ext uri="{FF2B5EF4-FFF2-40B4-BE49-F238E27FC236}">
                <a16:creationId xmlns:a16="http://schemas.microsoft.com/office/drawing/2014/main" id="{CD1A46D5-A0F6-5144-A118-A6B431D99DE0}"/>
              </a:ext>
            </a:extLst>
          </p:cNvPr>
          <p:cNvSpPr>
            <a:spLocks noGrp="1"/>
          </p:cNvSpPr>
          <p:nvPr>
            <p:ph idx="1"/>
          </p:nvPr>
        </p:nvSpPr>
        <p:spPr/>
        <p:txBody>
          <a:bodyPr>
            <a:normAutofit/>
          </a:bodyPr>
          <a:lstStyle/>
          <a:p>
            <a:r>
              <a:rPr lang="en-US" altLang="zh-TW" b="1" dirty="0"/>
              <a:t>On modern computers (e.g., Intel i5/i7 2.5-3.5GHz)</a:t>
            </a:r>
          </a:p>
          <a:p>
            <a:pPr lvl="1"/>
            <a:r>
              <a:rPr lang="en-US" altLang="zh-TW" sz="2600" dirty="0"/>
              <a:t>O(N) = 1000000 ~ 8000000 takes about </a:t>
            </a:r>
            <a:r>
              <a:rPr lang="en-US" altLang="zh-TW" sz="2600" u="sng" dirty="0"/>
              <a:t>1s</a:t>
            </a:r>
            <a:r>
              <a:rPr lang="en-US" altLang="zh-TW" sz="2600" dirty="0"/>
              <a:t> to finish</a:t>
            </a:r>
          </a:p>
          <a:p>
            <a:pPr lvl="1"/>
            <a:r>
              <a:rPr lang="en-US" altLang="zh-TW" sz="2600" i="1" dirty="0"/>
              <a:t>Generally true </a:t>
            </a:r>
            <a:r>
              <a:rPr lang="en-US" altLang="zh-TW" sz="2600" dirty="0"/>
              <a:t>on modern PCs</a:t>
            </a:r>
            <a:endParaRPr lang="en-US" altLang="zh-TW" b="1" dirty="0"/>
          </a:p>
          <a:p>
            <a:r>
              <a:rPr lang="en-US" altLang="zh-TW" b="1" dirty="0"/>
              <a:t>Big-O complexity for an input size N</a:t>
            </a:r>
          </a:p>
          <a:p>
            <a:pPr lvl="1"/>
            <a:r>
              <a:rPr lang="en-US" altLang="zh-TW" dirty="0"/>
              <a:t>O(N)</a:t>
            </a:r>
          </a:p>
          <a:p>
            <a:pPr lvl="2"/>
            <a:r>
              <a:rPr lang="en-US" altLang="zh-TW" sz="2200" dirty="0"/>
              <a:t>for(int </a:t>
            </a:r>
            <a:r>
              <a:rPr lang="en-US" altLang="zh-TW" sz="2200" dirty="0" err="1"/>
              <a:t>i</a:t>
            </a:r>
            <a:r>
              <a:rPr lang="en-US" altLang="zh-TW" sz="2200" dirty="0"/>
              <a:t>=1; </a:t>
            </a:r>
            <a:r>
              <a:rPr lang="en-US" altLang="zh-TW" sz="2200" dirty="0" err="1"/>
              <a:t>i</a:t>
            </a:r>
            <a:r>
              <a:rPr lang="en-US" altLang="zh-TW" sz="2200" dirty="0"/>
              <a:t>&lt;=N; </a:t>
            </a:r>
            <a:r>
              <a:rPr lang="en-US" altLang="zh-TW" sz="2200" dirty="0" err="1"/>
              <a:t>i</a:t>
            </a:r>
            <a:r>
              <a:rPr lang="en-US" altLang="zh-TW" sz="2200" dirty="0"/>
              <a:t>++) </a:t>
            </a:r>
            <a:r>
              <a:rPr lang="en-US" altLang="zh-TW" sz="2200" dirty="0" err="1"/>
              <a:t>some_constant_work</a:t>
            </a:r>
            <a:r>
              <a:rPr lang="en-US" altLang="zh-TW" sz="2200" dirty="0"/>
              <a:t>();</a:t>
            </a:r>
          </a:p>
          <a:p>
            <a:pPr lvl="1"/>
            <a:r>
              <a:rPr lang="en-US" altLang="zh-TW" dirty="0"/>
              <a:t>O(N</a:t>
            </a:r>
            <a:r>
              <a:rPr lang="en-US" altLang="zh-TW" baseline="30000" dirty="0"/>
              <a:t>2</a:t>
            </a:r>
            <a:r>
              <a:rPr lang="en-US" altLang="zh-TW" dirty="0"/>
              <a:t>)</a:t>
            </a:r>
          </a:p>
          <a:p>
            <a:pPr lvl="2"/>
            <a:r>
              <a:rPr lang="en-US" altLang="zh-TW" sz="2200" dirty="0"/>
              <a:t>for(int </a:t>
            </a:r>
            <a:r>
              <a:rPr lang="en-US" altLang="zh-TW" sz="2200" dirty="0" err="1"/>
              <a:t>i</a:t>
            </a:r>
            <a:r>
              <a:rPr lang="en-US" altLang="zh-TW" sz="2200" dirty="0"/>
              <a:t>=1; </a:t>
            </a:r>
            <a:r>
              <a:rPr lang="en-US" altLang="zh-TW" sz="2200" dirty="0" err="1"/>
              <a:t>i</a:t>
            </a:r>
            <a:r>
              <a:rPr lang="en-US" altLang="zh-TW" sz="2200" dirty="0"/>
              <a:t>&lt;=N; </a:t>
            </a:r>
            <a:r>
              <a:rPr lang="en-US" altLang="zh-TW" sz="2200" dirty="0" err="1"/>
              <a:t>i</a:t>
            </a:r>
            <a:r>
              <a:rPr lang="en-US" altLang="zh-TW" sz="2200" dirty="0"/>
              <a:t>++)</a:t>
            </a:r>
          </a:p>
          <a:p>
            <a:pPr lvl="3">
              <a:buNone/>
            </a:pPr>
            <a:r>
              <a:rPr lang="en-US" altLang="zh-TW" sz="2200" dirty="0"/>
              <a:t>for(int j=1; j&lt;=N; </a:t>
            </a:r>
            <a:r>
              <a:rPr lang="en-US" altLang="zh-TW" sz="2200" dirty="0" err="1"/>
              <a:t>j++</a:t>
            </a:r>
            <a:r>
              <a:rPr lang="en-US" altLang="zh-TW" sz="2200" dirty="0"/>
              <a:t>) </a:t>
            </a:r>
          </a:p>
          <a:p>
            <a:pPr lvl="3">
              <a:buNone/>
            </a:pPr>
            <a:r>
              <a:rPr lang="en-US" altLang="zh-TW" sz="2200" dirty="0"/>
              <a:t>    </a:t>
            </a:r>
            <a:r>
              <a:rPr lang="en-US" altLang="zh-TW" sz="2200" dirty="0" err="1"/>
              <a:t>some_constant_time_work</a:t>
            </a:r>
            <a:r>
              <a:rPr lang="en-US" altLang="zh-TW" sz="2200" dirty="0"/>
              <a:t>();</a:t>
            </a:r>
          </a:p>
          <a:p>
            <a:pPr lvl="1"/>
            <a:r>
              <a:rPr lang="en-US" altLang="zh-TW" dirty="0"/>
              <a:t> O(N</a:t>
            </a:r>
            <a:r>
              <a:rPr lang="en-US" altLang="zh-TW" baseline="30000" dirty="0"/>
              <a:t>3</a:t>
            </a:r>
            <a:r>
              <a:rPr lang="en-US" altLang="zh-TW" dirty="0"/>
              <a:t>), O(N</a:t>
            </a:r>
            <a:r>
              <a:rPr lang="en-US" altLang="zh-TW" baseline="30000" dirty="0"/>
              <a:t>4</a:t>
            </a:r>
            <a:r>
              <a:rPr lang="en-US" altLang="zh-TW" dirty="0"/>
              <a:t>)…</a:t>
            </a:r>
          </a:p>
        </p:txBody>
      </p:sp>
      <p:sp>
        <p:nvSpPr>
          <p:cNvPr id="4" name="Slide Number Placeholder 1">
            <a:extLst>
              <a:ext uri="{FF2B5EF4-FFF2-40B4-BE49-F238E27FC236}">
                <a16:creationId xmlns:a16="http://schemas.microsoft.com/office/drawing/2014/main" id="{E8FA7980-E6AA-4DB7-9347-83008C0EE643}"/>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a:t>
            </a:fld>
            <a:endParaRPr lang="en-US"/>
          </a:p>
        </p:txBody>
      </p:sp>
      <p:sp>
        <p:nvSpPr>
          <p:cNvPr id="5" name="Rounded Rectangle 4">
            <a:extLst>
              <a:ext uri="{FF2B5EF4-FFF2-40B4-BE49-F238E27FC236}">
                <a16:creationId xmlns:a16="http://schemas.microsoft.com/office/drawing/2014/main" id="{AD3DE80E-58E6-7FD6-70AB-2BAFE22CFC6E}"/>
              </a:ext>
            </a:extLst>
          </p:cNvPr>
          <p:cNvSpPr/>
          <p:nvPr/>
        </p:nvSpPr>
        <p:spPr>
          <a:xfrm>
            <a:off x="6347535" y="4190261"/>
            <a:ext cx="5006265" cy="996703"/>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How long does these loops take?</a:t>
            </a:r>
          </a:p>
          <a:p>
            <a:pPr algn="ctr"/>
            <a:r>
              <a:rPr lang="en-US" sz="2400" dirty="0">
                <a:solidFill>
                  <a:schemeClr val="tx1"/>
                </a:solidFill>
                <a:latin typeface="Arial" panose="020B0604020202020204" pitchFamily="34" charset="0"/>
                <a:cs typeface="Arial" panose="020B0604020202020204" pitchFamily="34" charset="0"/>
              </a:rPr>
              <a:t>(when N = 1000 &amp; 1000000)</a:t>
            </a:r>
          </a:p>
        </p:txBody>
      </p:sp>
    </p:spTree>
    <p:extLst>
      <p:ext uri="{BB962C8B-B14F-4D97-AF65-F5344CB8AC3E}">
        <p14:creationId xmlns:p14="http://schemas.microsoft.com/office/powerpoint/2010/main" val="4087758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12C69-978D-A441-880F-2D8EAF64111C}"/>
              </a:ext>
            </a:extLst>
          </p:cNvPr>
          <p:cNvSpPr>
            <a:spLocks noGrp="1"/>
          </p:cNvSpPr>
          <p:nvPr>
            <p:ph type="title"/>
          </p:nvPr>
        </p:nvSpPr>
        <p:spPr/>
        <p:txBody>
          <a:bodyPr/>
          <a:lstStyle/>
          <a:p>
            <a:r>
              <a:rPr lang="en-US" altLang="zh-TW" sz="4000" dirty="0">
                <a:ea typeface="新細明體" panose="02020500000000000000" pitchFamily="18" charset="-120"/>
              </a:rPr>
              <a:t>A Bi-partitioning Example</a:t>
            </a:r>
            <a:endParaRPr lang="en-US" dirty="0"/>
          </a:p>
        </p:txBody>
      </p:sp>
      <p:sp>
        <p:nvSpPr>
          <p:cNvPr id="4" name="Text Box 4">
            <a:extLst>
              <a:ext uri="{FF2B5EF4-FFF2-40B4-BE49-F238E27FC236}">
                <a16:creationId xmlns:a16="http://schemas.microsoft.com/office/drawing/2014/main" id="{51ACAB44-5D5D-164E-88FF-975789C8AE71}"/>
              </a:ext>
            </a:extLst>
          </p:cNvPr>
          <p:cNvSpPr txBox="1">
            <a:spLocks noChangeArrowheads="1"/>
          </p:cNvSpPr>
          <p:nvPr/>
        </p:nvSpPr>
        <p:spPr bwMode="auto">
          <a:xfrm>
            <a:off x="1376226" y="4732732"/>
            <a:ext cx="4137807" cy="1144049"/>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60000"/>
              </a:lnSpc>
              <a:spcBef>
                <a:spcPct val="50000"/>
              </a:spcBef>
              <a:buFontTx/>
              <a:buNone/>
            </a:pPr>
            <a:r>
              <a:rPr lang="en-US" altLang="zh-TW" dirty="0">
                <a:ea typeface="新細明體" panose="02020500000000000000" pitchFamily="18" charset="-120"/>
              </a:rPr>
              <a:t>Min-cut: ?</a:t>
            </a:r>
          </a:p>
          <a:p>
            <a:pPr>
              <a:lnSpc>
                <a:spcPct val="60000"/>
              </a:lnSpc>
              <a:spcBef>
                <a:spcPct val="50000"/>
              </a:spcBef>
              <a:buFontTx/>
              <a:buNone/>
            </a:pPr>
            <a:r>
              <a:rPr lang="en-US" altLang="zh-TW" dirty="0">
                <a:ea typeface="新細明體" panose="02020500000000000000" pitchFamily="18" charset="-120"/>
              </a:rPr>
              <a:t>Min-bisection-cut: ?</a:t>
            </a:r>
          </a:p>
          <a:p>
            <a:pPr>
              <a:lnSpc>
                <a:spcPct val="60000"/>
              </a:lnSpc>
              <a:spcBef>
                <a:spcPct val="50000"/>
              </a:spcBef>
              <a:buFontTx/>
              <a:buNone/>
            </a:pPr>
            <a:r>
              <a:rPr lang="en-US" altLang="zh-TW" dirty="0">
                <a:ea typeface="新細明體" panose="02020500000000000000" pitchFamily="18" charset="-120"/>
              </a:rPr>
              <a:t>Min-ratio-cut: ?</a:t>
            </a:r>
            <a:endParaRPr lang="en-US" altLang="zh-TW" sz="2000" dirty="0">
              <a:latin typeface="Times New Roman" panose="02020603050405020304" pitchFamily="18" charset="0"/>
              <a:ea typeface="新細明體" panose="02020500000000000000" pitchFamily="18" charset="-120"/>
            </a:endParaRPr>
          </a:p>
        </p:txBody>
      </p:sp>
      <p:grpSp>
        <p:nvGrpSpPr>
          <p:cNvPr id="5" name="Group 5">
            <a:extLst>
              <a:ext uri="{FF2B5EF4-FFF2-40B4-BE49-F238E27FC236}">
                <a16:creationId xmlns:a16="http://schemas.microsoft.com/office/drawing/2014/main" id="{D7A31D9A-DD16-4D43-B16A-DEE168259224}"/>
              </a:ext>
            </a:extLst>
          </p:cNvPr>
          <p:cNvGrpSpPr>
            <a:grpSpLocks/>
          </p:cNvGrpSpPr>
          <p:nvPr/>
        </p:nvGrpSpPr>
        <p:grpSpPr bwMode="auto">
          <a:xfrm>
            <a:off x="1730016" y="1624273"/>
            <a:ext cx="4153189" cy="2215034"/>
            <a:chOff x="1872" y="1296"/>
            <a:chExt cx="2160" cy="1152"/>
          </a:xfrm>
        </p:grpSpPr>
        <p:sp>
          <p:nvSpPr>
            <p:cNvPr id="6" name="Oval 6">
              <a:extLst>
                <a:ext uri="{FF2B5EF4-FFF2-40B4-BE49-F238E27FC236}">
                  <a16:creationId xmlns:a16="http://schemas.microsoft.com/office/drawing/2014/main" id="{DD226BD5-639C-A849-B263-6B7CE8A84836}"/>
                </a:ext>
              </a:extLst>
            </p:cNvPr>
            <p:cNvSpPr>
              <a:spLocks noChangeArrowheads="1"/>
            </p:cNvSpPr>
            <p:nvPr/>
          </p:nvSpPr>
          <p:spPr bwMode="auto">
            <a:xfrm>
              <a:off x="187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83D8C934-9AA4-3642-888B-948CFAA5C45B}"/>
                </a:ext>
              </a:extLst>
            </p:cNvPr>
            <p:cNvSpPr>
              <a:spLocks noChangeArrowheads="1"/>
            </p:cNvSpPr>
            <p:nvPr/>
          </p:nvSpPr>
          <p:spPr bwMode="auto">
            <a:xfrm>
              <a:off x="379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Oval 8">
              <a:extLst>
                <a:ext uri="{FF2B5EF4-FFF2-40B4-BE49-F238E27FC236}">
                  <a16:creationId xmlns:a16="http://schemas.microsoft.com/office/drawing/2014/main" id="{06D8F5D1-971F-EB45-850B-5E365E6CBB0A}"/>
                </a:ext>
              </a:extLst>
            </p:cNvPr>
            <p:cNvSpPr>
              <a:spLocks noChangeArrowheads="1"/>
            </p:cNvSpPr>
            <p:nvPr/>
          </p:nvSpPr>
          <p:spPr bwMode="auto">
            <a:xfrm>
              <a:off x="283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Oval 9">
              <a:extLst>
                <a:ext uri="{FF2B5EF4-FFF2-40B4-BE49-F238E27FC236}">
                  <a16:creationId xmlns:a16="http://schemas.microsoft.com/office/drawing/2014/main" id="{D227E450-DBB8-E24D-8434-5AA1645C9A7A}"/>
                </a:ext>
              </a:extLst>
            </p:cNvPr>
            <p:cNvSpPr>
              <a:spLocks noChangeArrowheads="1"/>
            </p:cNvSpPr>
            <p:nvPr/>
          </p:nvSpPr>
          <p:spPr bwMode="auto">
            <a:xfrm>
              <a:off x="283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 name="Oval 10">
              <a:extLst>
                <a:ext uri="{FF2B5EF4-FFF2-40B4-BE49-F238E27FC236}">
                  <a16:creationId xmlns:a16="http://schemas.microsoft.com/office/drawing/2014/main" id="{44F4944A-57FB-8A46-BB67-E7396D960F4B}"/>
                </a:ext>
              </a:extLst>
            </p:cNvPr>
            <p:cNvSpPr>
              <a:spLocks noChangeArrowheads="1"/>
            </p:cNvSpPr>
            <p:nvPr/>
          </p:nvSpPr>
          <p:spPr bwMode="auto">
            <a:xfrm>
              <a:off x="187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Oval 11">
              <a:extLst>
                <a:ext uri="{FF2B5EF4-FFF2-40B4-BE49-F238E27FC236}">
                  <a16:creationId xmlns:a16="http://schemas.microsoft.com/office/drawing/2014/main" id="{2EC0ECCB-F241-9541-B7AA-19999352EB78}"/>
                </a:ext>
              </a:extLst>
            </p:cNvPr>
            <p:cNvSpPr>
              <a:spLocks noChangeArrowheads="1"/>
            </p:cNvSpPr>
            <p:nvPr/>
          </p:nvSpPr>
          <p:spPr bwMode="auto">
            <a:xfrm>
              <a:off x="379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cxnSp>
          <p:nvCxnSpPr>
            <p:cNvPr id="12" name="AutoShape 12">
              <a:extLst>
                <a:ext uri="{FF2B5EF4-FFF2-40B4-BE49-F238E27FC236}">
                  <a16:creationId xmlns:a16="http://schemas.microsoft.com/office/drawing/2014/main" id="{6CE94024-FA13-FA41-9D1E-09AD6134DEEA}"/>
                </a:ext>
              </a:extLst>
            </p:cNvPr>
            <p:cNvCxnSpPr>
              <a:cxnSpLocks noChangeShapeType="1"/>
              <a:stCxn id="6" idx="4"/>
              <a:endCxn id="10" idx="0"/>
            </p:cNvCxnSpPr>
            <p:nvPr/>
          </p:nvCxnSpPr>
          <p:spPr bwMode="auto">
            <a:xfrm>
              <a:off x="199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3">
              <a:extLst>
                <a:ext uri="{FF2B5EF4-FFF2-40B4-BE49-F238E27FC236}">
                  <a16:creationId xmlns:a16="http://schemas.microsoft.com/office/drawing/2014/main" id="{085B5A23-4CB0-0345-B234-37F92FA5AF0F}"/>
                </a:ext>
              </a:extLst>
            </p:cNvPr>
            <p:cNvCxnSpPr>
              <a:cxnSpLocks noChangeShapeType="1"/>
              <a:stCxn id="10" idx="6"/>
              <a:endCxn id="9" idx="2"/>
            </p:cNvCxnSpPr>
            <p:nvPr/>
          </p:nvCxnSpPr>
          <p:spPr bwMode="auto">
            <a:xfrm>
              <a:off x="2121" y="2328"/>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4">
              <a:extLst>
                <a:ext uri="{FF2B5EF4-FFF2-40B4-BE49-F238E27FC236}">
                  <a16:creationId xmlns:a16="http://schemas.microsoft.com/office/drawing/2014/main" id="{801581B7-4BAE-BF44-A31E-A6408D793E37}"/>
                </a:ext>
              </a:extLst>
            </p:cNvPr>
            <p:cNvCxnSpPr>
              <a:cxnSpLocks noChangeShapeType="1"/>
              <a:stCxn id="8" idx="4"/>
              <a:endCxn id="9" idx="0"/>
            </p:cNvCxnSpPr>
            <p:nvPr/>
          </p:nvCxnSpPr>
          <p:spPr bwMode="auto">
            <a:xfrm>
              <a:off x="295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5">
              <a:extLst>
                <a:ext uri="{FF2B5EF4-FFF2-40B4-BE49-F238E27FC236}">
                  <a16:creationId xmlns:a16="http://schemas.microsoft.com/office/drawing/2014/main" id="{F391C761-AF1D-ED4D-8286-08B9903D0C60}"/>
                </a:ext>
              </a:extLst>
            </p:cNvPr>
            <p:cNvCxnSpPr>
              <a:cxnSpLocks noChangeShapeType="1"/>
              <a:stCxn id="8" idx="6"/>
              <a:endCxn id="11" idx="2"/>
            </p:cNvCxnSpPr>
            <p:nvPr/>
          </p:nvCxnSpPr>
          <p:spPr bwMode="auto">
            <a:xfrm>
              <a:off x="3081" y="1416"/>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6">
              <a:extLst>
                <a:ext uri="{FF2B5EF4-FFF2-40B4-BE49-F238E27FC236}">
                  <a16:creationId xmlns:a16="http://schemas.microsoft.com/office/drawing/2014/main" id="{CDA70DBA-6CB6-BD4F-90DF-A3613A96E84A}"/>
                </a:ext>
              </a:extLst>
            </p:cNvPr>
            <p:cNvCxnSpPr>
              <a:cxnSpLocks noChangeShapeType="1"/>
              <a:stCxn id="11" idx="4"/>
              <a:endCxn id="7" idx="0"/>
            </p:cNvCxnSpPr>
            <p:nvPr/>
          </p:nvCxnSpPr>
          <p:spPr bwMode="auto">
            <a:xfrm>
              <a:off x="391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7">
              <a:extLst>
                <a:ext uri="{FF2B5EF4-FFF2-40B4-BE49-F238E27FC236}">
                  <a16:creationId xmlns:a16="http://schemas.microsoft.com/office/drawing/2014/main" id="{4009A1F3-4CC8-A24E-A7F7-DC42FC8CC2AB}"/>
                </a:ext>
              </a:extLst>
            </p:cNvPr>
            <p:cNvCxnSpPr>
              <a:cxnSpLocks noChangeShapeType="1"/>
              <a:stCxn id="9" idx="6"/>
              <a:endCxn id="7" idx="2"/>
            </p:cNvCxnSpPr>
            <p:nvPr/>
          </p:nvCxnSpPr>
          <p:spPr bwMode="auto">
            <a:xfrm>
              <a:off x="3081" y="2328"/>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8">
              <a:extLst>
                <a:ext uri="{FF2B5EF4-FFF2-40B4-BE49-F238E27FC236}">
                  <a16:creationId xmlns:a16="http://schemas.microsoft.com/office/drawing/2014/main" id="{B51CDEBE-8C05-6749-A057-356C9F88251E}"/>
                </a:ext>
              </a:extLst>
            </p:cNvPr>
            <p:cNvCxnSpPr>
              <a:cxnSpLocks noChangeShapeType="1"/>
              <a:stCxn id="6" idx="5"/>
              <a:endCxn id="9" idx="1"/>
            </p:cNvCxnSpPr>
            <p:nvPr/>
          </p:nvCxnSpPr>
          <p:spPr bwMode="auto">
            <a:xfrm>
              <a:off x="207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9">
              <a:extLst>
                <a:ext uri="{FF2B5EF4-FFF2-40B4-BE49-F238E27FC236}">
                  <a16:creationId xmlns:a16="http://schemas.microsoft.com/office/drawing/2014/main" id="{ED5351FA-B5C6-2641-A668-080CFC139157}"/>
                </a:ext>
              </a:extLst>
            </p:cNvPr>
            <p:cNvCxnSpPr>
              <a:cxnSpLocks noChangeShapeType="1"/>
              <a:stCxn id="9" idx="7"/>
              <a:endCxn id="11" idx="3"/>
            </p:cNvCxnSpPr>
            <p:nvPr/>
          </p:nvCxnSpPr>
          <p:spPr bwMode="auto">
            <a:xfrm flipV="1">
              <a:off x="303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20">
              <a:extLst>
                <a:ext uri="{FF2B5EF4-FFF2-40B4-BE49-F238E27FC236}">
                  <a16:creationId xmlns:a16="http://schemas.microsoft.com/office/drawing/2014/main" id="{06416BD5-81F2-7943-B6AE-88BF02C22C19}"/>
                </a:ext>
              </a:extLst>
            </p:cNvPr>
            <p:cNvCxnSpPr>
              <a:cxnSpLocks noChangeShapeType="1"/>
              <a:stCxn id="8" idx="5"/>
              <a:endCxn id="7" idx="1"/>
            </p:cNvCxnSpPr>
            <p:nvPr/>
          </p:nvCxnSpPr>
          <p:spPr bwMode="auto">
            <a:xfrm>
              <a:off x="303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1" name="Text Box 21">
            <a:extLst>
              <a:ext uri="{FF2B5EF4-FFF2-40B4-BE49-F238E27FC236}">
                <a16:creationId xmlns:a16="http://schemas.microsoft.com/office/drawing/2014/main" id="{91076D30-4142-3547-AA4A-9B4AC4569B31}"/>
              </a:ext>
            </a:extLst>
          </p:cNvPr>
          <p:cNvSpPr txBox="1">
            <a:spLocks noChangeArrowheads="1"/>
          </p:cNvSpPr>
          <p:nvPr/>
        </p:nvSpPr>
        <p:spPr bwMode="auto">
          <a:xfrm>
            <a:off x="1730016"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a</a:t>
            </a:r>
          </a:p>
        </p:txBody>
      </p:sp>
      <p:sp>
        <p:nvSpPr>
          <p:cNvPr id="22" name="Text Box 22">
            <a:extLst>
              <a:ext uri="{FF2B5EF4-FFF2-40B4-BE49-F238E27FC236}">
                <a16:creationId xmlns:a16="http://schemas.microsoft.com/office/drawing/2014/main" id="{6BC0A1F6-7B5B-E04C-9142-893D4B2830E0}"/>
              </a:ext>
            </a:extLst>
          </p:cNvPr>
          <p:cNvSpPr txBox="1">
            <a:spLocks noChangeArrowheads="1"/>
          </p:cNvSpPr>
          <p:nvPr/>
        </p:nvSpPr>
        <p:spPr bwMode="auto">
          <a:xfrm>
            <a:off x="1637723" y="3377842"/>
            <a:ext cx="646052"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b</a:t>
            </a:r>
          </a:p>
        </p:txBody>
      </p:sp>
      <p:sp>
        <p:nvSpPr>
          <p:cNvPr id="23" name="Text Box 23">
            <a:extLst>
              <a:ext uri="{FF2B5EF4-FFF2-40B4-BE49-F238E27FC236}">
                <a16:creationId xmlns:a16="http://schemas.microsoft.com/office/drawing/2014/main" id="{58E14EA5-2C79-0044-A5E9-9DECD02E296E}"/>
              </a:ext>
            </a:extLst>
          </p:cNvPr>
          <p:cNvSpPr txBox="1">
            <a:spLocks noChangeArrowheads="1"/>
          </p:cNvSpPr>
          <p:nvPr/>
        </p:nvSpPr>
        <p:spPr bwMode="auto">
          <a:xfrm>
            <a:off x="3575878"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c</a:t>
            </a:r>
          </a:p>
        </p:txBody>
      </p:sp>
      <p:sp>
        <p:nvSpPr>
          <p:cNvPr id="24" name="Text Box 24">
            <a:extLst>
              <a:ext uri="{FF2B5EF4-FFF2-40B4-BE49-F238E27FC236}">
                <a16:creationId xmlns:a16="http://schemas.microsoft.com/office/drawing/2014/main" id="{D776EB72-475D-C64F-AA52-FBF96C23C536}"/>
              </a:ext>
            </a:extLst>
          </p:cNvPr>
          <p:cNvSpPr txBox="1">
            <a:spLocks noChangeArrowheads="1"/>
          </p:cNvSpPr>
          <p:nvPr/>
        </p:nvSpPr>
        <p:spPr bwMode="auto">
          <a:xfrm>
            <a:off x="5421740"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e</a:t>
            </a:r>
          </a:p>
        </p:txBody>
      </p:sp>
      <p:sp>
        <p:nvSpPr>
          <p:cNvPr id="25" name="Text Box 25">
            <a:extLst>
              <a:ext uri="{FF2B5EF4-FFF2-40B4-BE49-F238E27FC236}">
                <a16:creationId xmlns:a16="http://schemas.microsoft.com/office/drawing/2014/main" id="{1A255C7E-2CFF-F140-9D86-49B6862C2F55}"/>
              </a:ext>
            </a:extLst>
          </p:cNvPr>
          <p:cNvSpPr txBox="1">
            <a:spLocks noChangeArrowheads="1"/>
          </p:cNvSpPr>
          <p:nvPr/>
        </p:nvSpPr>
        <p:spPr bwMode="auto">
          <a:xfrm>
            <a:off x="3575878" y="3377842"/>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d</a:t>
            </a:r>
          </a:p>
        </p:txBody>
      </p:sp>
      <p:sp>
        <p:nvSpPr>
          <p:cNvPr id="26" name="Text Box 26">
            <a:extLst>
              <a:ext uri="{FF2B5EF4-FFF2-40B4-BE49-F238E27FC236}">
                <a16:creationId xmlns:a16="http://schemas.microsoft.com/office/drawing/2014/main" id="{AB859CAD-CD37-224D-8D2B-06582D0FC945}"/>
              </a:ext>
            </a:extLst>
          </p:cNvPr>
          <p:cNvSpPr txBox="1">
            <a:spLocks noChangeArrowheads="1"/>
          </p:cNvSpPr>
          <p:nvPr/>
        </p:nvSpPr>
        <p:spPr bwMode="auto">
          <a:xfrm>
            <a:off x="5421740" y="3377842"/>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f</a:t>
            </a:r>
          </a:p>
        </p:txBody>
      </p:sp>
      <p:sp>
        <p:nvSpPr>
          <p:cNvPr id="36" name="Text Box 36">
            <a:extLst>
              <a:ext uri="{FF2B5EF4-FFF2-40B4-BE49-F238E27FC236}">
                <a16:creationId xmlns:a16="http://schemas.microsoft.com/office/drawing/2014/main" id="{0ADFA527-8804-E245-B940-B26C07B059A2}"/>
              </a:ext>
            </a:extLst>
          </p:cNvPr>
          <p:cNvSpPr txBox="1">
            <a:spLocks noChangeArrowheads="1"/>
          </p:cNvSpPr>
          <p:nvPr/>
        </p:nvSpPr>
        <p:spPr bwMode="auto">
          <a:xfrm>
            <a:off x="1822309" y="2639497"/>
            <a:ext cx="276879"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endParaRPr lang="zh-TW" altLang="en-US" sz="1600" b="1">
              <a:ea typeface="新細明體" panose="02020500000000000000" pitchFamily="18" charset="-120"/>
            </a:endParaRPr>
          </a:p>
        </p:txBody>
      </p:sp>
      <p:sp>
        <p:nvSpPr>
          <p:cNvPr id="37" name="Text Box 37">
            <a:extLst>
              <a:ext uri="{FF2B5EF4-FFF2-40B4-BE49-F238E27FC236}">
                <a16:creationId xmlns:a16="http://schemas.microsoft.com/office/drawing/2014/main" id="{1965E56B-46D6-C744-9CC6-AF6FF9F93316}"/>
              </a:ext>
            </a:extLst>
          </p:cNvPr>
          <p:cNvSpPr txBox="1">
            <a:spLocks noChangeArrowheads="1"/>
          </p:cNvSpPr>
          <p:nvPr/>
        </p:nvSpPr>
        <p:spPr bwMode="auto">
          <a:xfrm>
            <a:off x="2652947" y="2416455"/>
            <a:ext cx="369172"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9</a:t>
            </a:r>
          </a:p>
        </p:txBody>
      </p:sp>
      <p:sp>
        <p:nvSpPr>
          <p:cNvPr id="38" name="Text Box 38">
            <a:extLst>
              <a:ext uri="{FF2B5EF4-FFF2-40B4-BE49-F238E27FC236}">
                <a16:creationId xmlns:a16="http://schemas.microsoft.com/office/drawing/2014/main" id="{7E57F5CA-514F-C044-9960-25B590E79C1E}"/>
              </a:ext>
            </a:extLst>
          </p:cNvPr>
          <p:cNvSpPr txBox="1">
            <a:spLocks noChangeArrowheads="1"/>
          </p:cNvSpPr>
          <p:nvPr/>
        </p:nvSpPr>
        <p:spPr bwMode="auto">
          <a:xfrm>
            <a:off x="2468361" y="3470135"/>
            <a:ext cx="553759"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a:t>
            </a:r>
          </a:p>
        </p:txBody>
      </p:sp>
      <p:sp>
        <p:nvSpPr>
          <p:cNvPr id="39" name="Text Box 39">
            <a:extLst>
              <a:ext uri="{FF2B5EF4-FFF2-40B4-BE49-F238E27FC236}">
                <a16:creationId xmlns:a16="http://schemas.microsoft.com/office/drawing/2014/main" id="{5DC69C7B-2EF3-E247-9C22-A08AFF07779E}"/>
              </a:ext>
            </a:extLst>
          </p:cNvPr>
          <p:cNvSpPr txBox="1">
            <a:spLocks noChangeArrowheads="1"/>
          </p:cNvSpPr>
          <p:nvPr/>
        </p:nvSpPr>
        <p:spPr bwMode="auto">
          <a:xfrm>
            <a:off x="4314223" y="1716566"/>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0" name="Text Box 40">
            <a:extLst>
              <a:ext uri="{FF2B5EF4-FFF2-40B4-BE49-F238E27FC236}">
                <a16:creationId xmlns:a16="http://schemas.microsoft.com/office/drawing/2014/main" id="{9D4D1994-B2D9-1846-AE6B-DB9AFB6D6EA4}"/>
              </a:ext>
            </a:extLst>
          </p:cNvPr>
          <p:cNvSpPr txBox="1">
            <a:spLocks noChangeArrowheads="1"/>
          </p:cNvSpPr>
          <p:nvPr/>
        </p:nvSpPr>
        <p:spPr bwMode="auto">
          <a:xfrm>
            <a:off x="3852757" y="2085738"/>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1" name="Text Box 41">
            <a:extLst>
              <a:ext uri="{FF2B5EF4-FFF2-40B4-BE49-F238E27FC236}">
                <a16:creationId xmlns:a16="http://schemas.microsoft.com/office/drawing/2014/main" id="{8F7E655A-10FC-274D-9B43-CA1FC26BB80A}"/>
              </a:ext>
            </a:extLst>
          </p:cNvPr>
          <p:cNvSpPr txBox="1">
            <a:spLocks noChangeArrowheads="1"/>
          </p:cNvSpPr>
          <p:nvPr/>
        </p:nvSpPr>
        <p:spPr bwMode="auto">
          <a:xfrm>
            <a:off x="4683395" y="2085738"/>
            <a:ext cx="738345"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2" name="Text Box 42">
            <a:extLst>
              <a:ext uri="{FF2B5EF4-FFF2-40B4-BE49-F238E27FC236}">
                <a16:creationId xmlns:a16="http://schemas.microsoft.com/office/drawing/2014/main" id="{B72EF297-C636-C54C-BFEA-8CD8C1112E2D}"/>
              </a:ext>
            </a:extLst>
          </p:cNvPr>
          <p:cNvSpPr txBox="1">
            <a:spLocks noChangeArrowheads="1"/>
          </p:cNvSpPr>
          <p:nvPr/>
        </p:nvSpPr>
        <p:spPr bwMode="auto">
          <a:xfrm>
            <a:off x="5421740" y="2270325"/>
            <a:ext cx="830638"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100</a:t>
            </a:r>
          </a:p>
        </p:txBody>
      </p:sp>
      <p:sp>
        <p:nvSpPr>
          <p:cNvPr id="43" name="Text Box 43">
            <a:extLst>
              <a:ext uri="{FF2B5EF4-FFF2-40B4-BE49-F238E27FC236}">
                <a16:creationId xmlns:a16="http://schemas.microsoft.com/office/drawing/2014/main" id="{CE56886D-7365-0E44-8D0F-3F23F9C8F661}"/>
              </a:ext>
            </a:extLst>
          </p:cNvPr>
          <p:cNvSpPr txBox="1">
            <a:spLocks noChangeArrowheads="1"/>
          </p:cNvSpPr>
          <p:nvPr/>
        </p:nvSpPr>
        <p:spPr bwMode="auto">
          <a:xfrm>
            <a:off x="3298999" y="2362618"/>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4" name="Text Box 44">
            <a:extLst>
              <a:ext uri="{FF2B5EF4-FFF2-40B4-BE49-F238E27FC236}">
                <a16:creationId xmlns:a16="http://schemas.microsoft.com/office/drawing/2014/main" id="{4582A37F-873A-2B48-B2E2-B1B7B98DFAF2}"/>
              </a:ext>
            </a:extLst>
          </p:cNvPr>
          <p:cNvSpPr txBox="1">
            <a:spLocks noChangeArrowheads="1"/>
          </p:cNvSpPr>
          <p:nvPr/>
        </p:nvSpPr>
        <p:spPr bwMode="auto">
          <a:xfrm>
            <a:off x="4498809" y="3377842"/>
            <a:ext cx="646052"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100</a:t>
            </a:r>
          </a:p>
        </p:txBody>
      </p:sp>
      <p:sp>
        <p:nvSpPr>
          <p:cNvPr id="45" name="Text Box 45">
            <a:extLst>
              <a:ext uri="{FF2B5EF4-FFF2-40B4-BE49-F238E27FC236}">
                <a16:creationId xmlns:a16="http://schemas.microsoft.com/office/drawing/2014/main" id="{107028DE-6774-AA4D-A7DA-811AC5F9087B}"/>
              </a:ext>
            </a:extLst>
          </p:cNvPr>
          <p:cNvSpPr txBox="1">
            <a:spLocks noChangeArrowheads="1"/>
          </p:cNvSpPr>
          <p:nvPr/>
        </p:nvSpPr>
        <p:spPr bwMode="auto">
          <a:xfrm>
            <a:off x="1726171" y="2683721"/>
            <a:ext cx="376863" cy="444160"/>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800" b="1">
                <a:latin typeface="Futura Lt BT" panose="020B0602020204020303" pitchFamily="34" charset="-79"/>
                <a:ea typeface="新細明體" panose="02020500000000000000" pitchFamily="18" charset="-120"/>
              </a:rPr>
              <a:t>4</a:t>
            </a:r>
            <a:endParaRPr lang="en-US" altLang="zh-TW" sz="3600" b="1">
              <a:latin typeface="Futura Lt BT" panose="020B0602020204020303" pitchFamily="34" charset="-79"/>
              <a:ea typeface="新細明體" panose="02020500000000000000" pitchFamily="18" charset="-120"/>
            </a:endParaRPr>
          </a:p>
        </p:txBody>
      </p:sp>
      <p:sp>
        <p:nvSpPr>
          <p:cNvPr id="3" name="Text Box 46">
            <a:extLst>
              <a:ext uri="{FF2B5EF4-FFF2-40B4-BE49-F238E27FC236}">
                <a16:creationId xmlns:a16="http://schemas.microsoft.com/office/drawing/2014/main" id="{6FA00A6E-D459-491D-F946-D53D0B104A6E}"/>
              </a:ext>
            </a:extLst>
          </p:cNvPr>
          <p:cNvSpPr txBox="1">
            <a:spLocks noChangeArrowheads="1"/>
          </p:cNvSpPr>
          <p:nvPr/>
        </p:nvSpPr>
        <p:spPr bwMode="auto">
          <a:xfrm>
            <a:off x="6683525" y="1706801"/>
            <a:ext cx="4670271" cy="1200329"/>
          </a:xfrm>
          <a:prstGeom prst="rect">
            <a:avLst/>
          </a:prstGeom>
          <a:solidFill>
            <a:schemeClr val="accent6">
              <a:lumMod val="20000"/>
              <a:lumOff val="80000"/>
            </a:schemeClr>
          </a:solidFill>
          <a:ln w="9525">
            <a:solidFill>
              <a:schemeClr val="accent6">
                <a:lumMod val="20000"/>
                <a:lumOff val="80000"/>
              </a:schemeClr>
            </a:solidFill>
            <a:miter lim="800000"/>
            <a:headEnd/>
            <a:tailEnd/>
          </a:ln>
          <a:effectLst/>
        </p:spPr>
        <p:txBody>
          <a:bodyPr wrap="squar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zh-TW" dirty="0">
                <a:ea typeface="新細明體" panose="02020500000000000000" pitchFamily="18" charset="-120"/>
                <a:cs typeface="Arial" panose="020B0604020202020204" pitchFamily="34" charset="0"/>
              </a:rPr>
              <a:t>Cut cost </a:t>
            </a:r>
          </a:p>
          <a:p>
            <a:pPr algn="ctr">
              <a:spcBef>
                <a:spcPct val="0"/>
              </a:spcBef>
              <a:buFontTx/>
              <a:buNone/>
            </a:pPr>
            <a:r>
              <a:rPr lang="en-US" altLang="zh-TW" dirty="0">
                <a:ea typeface="新細明體" panose="02020500000000000000" pitchFamily="18" charset="-120"/>
                <a:cs typeface="Arial" panose="020B0604020202020204" pitchFamily="34" charset="0"/>
              </a:rPr>
              <a:t>= </a:t>
            </a:r>
          </a:p>
          <a:p>
            <a:pPr algn="ctr">
              <a:spcBef>
                <a:spcPct val="0"/>
              </a:spcBef>
              <a:buFontTx/>
              <a:buNone/>
            </a:pPr>
            <a:r>
              <a:rPr lang="en-US" altLang="zh-TW" dirty="0">
                <a:ea typeface="新細明體" panose="02020500000000000000" pitchFamily="18" charset="-120"/>
                <a:cs typeface="Arial" panose="020B0604020202020204" pitchFamily="34" charset="0"/>
              </a:rPr>
              <a:t>sum of cross-edge weight</a:t>
            </a:r>
          </a:p>
        </p:txBody>
      </p:sp>
    </p:spTree>
    <p:extLst>
      <p:ext uri="{BB962C8B-B14F-4D97-AF65-F5344CB8AC3E}">
        <p14:creationId xmlns:p14="http://schemas.microsoft.com/office/powerpoint/2010/main" val="544025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12C69-978D-A441-880F-2D8EAF64111C}"/>
              </a:ext>
            </a:extLst>
          </p:cNvPr>
          <p:cNvSpPr>
            <a:spLocks noGrp="1"/>
          </p:cNvSpPr>
          <p:nvPr>
            <p:ph type="title"/>
          </p:nvPr>
        </p:nvSpPr>
        <p:spPr/>
        <p:txBody>
          <a:bodyPr/>
          <a:lstStyle/>
          <a:p>
            <a:r>
              <a:rPr lang="en-US" altLang="zh-TW" sz="4000" dirty="0">
                <a:ea typeface="新細明體" panose="02020500000000000000" pitchFamily="18" charset="-120"/>
              </a:rPr>
              <a:t>A Bi-partitioning Example</a:t>
            </a:r>
            <a:endParaRPr lang="en-US" dirty="0"/>
          </a:p>
        </p:txBody>
      </p:sp>
      <p:sp>
        <p:nvSpPr>
          <p:cNvPr id="4" name="Text Box 4">
            <a:extLst>
              <a:ext uri="{FF2B5EF4-FFF2-40B4-BE49-F238E27FC236}">
                <a16:creationId xmlns:a16="http://schemas.microsoft.com/office/drawing/2014/main" id="{51ACAB44-5D5D-164E-88FF-975789C8AE71}"/>
              </a:ext>
            </a:extLst>
          </p:cNvPr>
          <p:cNvSpPr txBox="1">
            <a:spLocks noChangeArrowheads="1"/>
          </p:cNvSpPr>
          <p:nvPr/>
        </p:nvSpPr>
        <p:spPr bwMode="auto">
          <a:xfrm>
            <a:off x="1376226" y="4732732"/>
            <a:ext cx="4137807" cy="1144049"/>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60000"/>
              </a:lnSpc>
              <a:spcBef>
                <a:spcPct val="50000"/>
              </a:spcBef>
              <a:buFontTx/>
              <a:buNone/>
            </a:pPr>
            <a:r>
              <a:rPr lang="en-US" altLang="zh-TW" dirty="0">
                <a:ea typeface="新細明體" panose="02020500000000000000" pitchFamily="18" charset="-120"/>
              </a:rPr>
              <a:t>Min-cut:</a:t>
            </a:r>
          </a:p>
          <a:p>
            <a:pPr>
              <a:lnSpc>
                <a:spcPct val="60000"/>
              </a:lnSpc>
              <a:spcBef>
                <a:spcPct val="50000"/>
              </a:spcBef>
              <a:buFontTx/>
              <a:buNone/>
            </a:pPr>
            <a:r>
              <a:rPr lang="en-US" altLang="zh-TW" dirty="0">
                <a:ea typeface="新細明體" panose="02020500000000000000" pitchFamily="18" charset="-120"/>
              </a:rPr>
              <a:t>Min-bisection-cut:</a:t>
            </a:r>
          </a:p>
          <a:p>
            <a:pPr>
              <a:lnSpc>
                <a:spcPct val="60000"/>
              </a:lnSpc>
              <a:spcBef>
                <a:spcPct val="50000"/>
              </a:spcBef>
              <a:buFontTx/>
              <a:buNone/>
            </a:pPr>
            <a:r>
              <a:rPr lang="en-US" altLang="zh-TW" dirty="0">
                <a:ea typeface="新細明體" panose="02020500000000000000" pitchFamily="18" charset="-120"/>
              </a:rPr>
              <a:t>Min-ratio-cut:</a:t>
            </a:r>
            <a:endParaRPr lang="en-US" altLang="zh-TW" sz="2000" dirty="0">
              <a:latin typeface="Times New Roman" panose="02020603050405020304" pitchFamily="18" charset="0"/>
              <a:ea typeface="新細明體" panose="02020500000000000000" pitchFamily="18" charset="-120"/>
            </a:endParaRPr>
          </a:p>
        </p:txBody>
      </p:sp>
      <p:grpSp>
        <p:nvGrpSpPr>
          <p:cNvPr id="5" name="Group 5">
            <a:extLst>
              <a:ext uri="{FF2B5EF4-FFF2-40B4-BE49-F238E27FC236}">
                <a16:creationId xmlns:a16="http://schemas.microsoft.com/office/drawing/2014/main" id="{D7A31D9A-DD16-4D43-B16A-DEE168259224}"/>
              </a:ext>
            </a:extLst>
          </p:cNvPr>
          <p:cNvGrpSpPr>
            <a:grpSpLocks/>
          </p:cNvGrpSpPr>
          <p:nvPr/>
        </p:nvGrpSpPr>
        <p:grpSpPr bwMode="auto">
          <a:xfrm>
            <a:off x="1730016" y="1624273"/>
            <a:ext cx="4153189" cy="2215034"/>
            <a:chOff x="1872" y="1296"/>
            <a:chExt cx="2160" cy="1152"/>
          </a:xfrm>
        </p:grpSpPr>
        <p:sp>
          <p:nvSpPr>
            <p:cNvPr id="6" name="Oval 6">
              <a:extLst>
                <a:ext uri="{FF2B5EF4-FFF2-40B4-BE49-F238E27FC236}">
                  <a16:creationId xmlns:a16="http://schemas.microsoft.com/office/drawing/2014/main" id="{DD226BD5-639C-A849-B263-6B7CE8A84836}"/>
                </a:ext>
              </a:extLst>
            </p:cNvPr>
            <p:cNvSpPr>
              <a:spLocks noChangeArrowheads="1"/>
            </p:cNvSpPr>
            <p:nvPr/>
          </p:nvSpPr>
          <p:spPr bwMode="auto">
            <a:xfrm>
              <a:off x="187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83D8C934-9AA4-3642-888B-948CFAA5C45B}"/>
                </a:ext>
              </a:extLst>
            </p:cNvPr>
            <p:cNvSpPr>
              <a:spLocks noChangeArrowheads="1"/>
            </p:cNvSpPr>
            <p:nvPr/>
          </p:nvSpPr>
          <p:spPr bwMode="auto">
            <a:xfrm>
              <a:off x="379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Oval 8">
              <a:extLst>
                <a:ext uri="{FF2B5EF4-FFF2-40B4-BE49-F238E27FC236}">
                  <a16:creationId xmlns:a16="http://schemas.microsoft.com/office/drawing/2014/main" id="{06D8F5D1-971F-EB45-850B-5E365E6CBB0A}"/>
                </a:ext>
              </a:extLst>
            </p:cNvPr>
            <p:cNvSpPr>
              <a:spLocks noChangeArrowheads="1"/>
            </p:cNvSpPr>
            <p:nvPr/>
          </p:nvSpPr>
          <p:spPr bwMode="auto">
            <a:xfrm>
              <a:off x="283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Oval 9">
              <a:extLst>
                <a:ext uri="{FF2B5EF4-FFF2-40B4-BE49-F238E27FC236}">
                  <a16:creationId xmlns:a16="http://schemas.microsoft.com/office/drawing/2014/main" id="{D227E450-DBB8-E24D-8434-5AA1645C9A7A}"/>
                </a:ext>
              </a:extLst>
            </p:cNvPr>
            <p:cNvSpPr>
              <a:spLocks noChangeArrowheads="1"/>
            </p:cNvSpPr>
            <p:nvPr/>
          </p:nvSpPr>
          <p:spPr bwMode="auto">
            <a:xfrm>
              <a:off x="283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 name="Oval 10">
              <a:extLst>
                <a:ext uri="{FF2B5EF4-FFF2-40B4-BE49-F238E27FC236}">
                  <a16:creationId xmlns:a16="http://schemas.microsoft.com/office/drawing/2014/main" id="{44F4944A-57FB-8A46-BB67-E7396D960F4B}"/>
                </a:ext>
              </a:extLst>
            </p:cNvPr>
            <p:cNvSpPr>
              <a:spLocks noChangeArrowheads="1"/>
            </p:cNvSpPr>
            <p:nvPr/>
          </p:nvSpPr>
          <p:spPr bwMode="auto">
            <a:xfrm>
              <a:off x="187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Oval 11">
              <a:extLst>
                <a:ext uri="{FF2B5EF4-FFF2-40B4-BE49-F238E27FC236}">
                  <a16:creationId xmlns:a16="http://schemas.microsoft.com/office/drawing/2014/main" id="{2EC0ECCB-F241-9541-B7AA-19999352EB78}"/>
                </a:ext>
              </a:extLst>
            </p:cNvPr>
            <p:cNvSpPr>
              <a:spLocks noChangeArrowheads="1"/>
            </p:cNvSpPr>
            <p:nvPr/>
          </p:nvSpPr>
          <p:spPr bwMode="auto">
            <a:xfrm>
              <a:off x="379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cxnSp>
          <p:nvCxnSpPr>
            <p:cNvPr id="12" name="AutoShape 12">
              <a:extLst>
                <a:ext uri="{FF2B5EF4-FFF2-40B4-BE49-F238E27FC236}">
                  <a16:creationId xmlns:a16="http://schemas.microsoft.com/office/drawing/2014/main" id="{6CE94024-FA13-FA41-9D1E-09AD6134DEEA}"/>
                </a:ext>
              </a:extLst>
            </p:cNvPr>
            <p:cNvCxnSpPr>
              <a:cxnSpLocks noChangeShapeType="1"/>
              <a:stCxn id="6" idx="4"/>
              <a:endCxn id="10" idx="0"/>
            </p:cNvCxnSpPr>
            <p:nvPr/>
          </p:nvCxnSpPr>
          <p:spPr bwMode="auto">
            <a:xfrm>
              <a:off x="199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3">
              <a:extLst>
                <a:ext uri="{FF2B5EF4-FFF2-40B4-BE49-F238E27FC236}">
                  <a16:creationId xmlns:a16="http://schemas.microsoft.com/office/drawing/2014/main" id="{085B5A23-4CB0-0345-B234-37F92FA5AF0F}"/>
                </a:ext>
              </a:extLst>
            </p:cNvPr>
            <p:cNvCxnSpPr>
              <a:cxnSpLocks noChangeShapeType="1"/>
              <a:stCxn id="10" idx="6"/>
              <a:endCxn id="9" idx="2"/>
            </p:cNvCxnSpPr>
            <p:nvPr/>
          </p:nvCxnSpPr>
          <p:spPr bwMode="auto">
            <a:xfrm>
              <a:off x="2121" y="2328"/>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4">
              <a:extLst>
                <a:ext uri="{FF2B5EF4-FFF2-40B4-BE49-F238E27FC236}">
                  <a16:creationId xmlns:a16="http://schemas.microsoft.com/office/drawing/2014/main" id="{801581B7-4BAE-BF44-A31E-A6408D793E37}"/>
                </a:ext>
              </a:extLst>
            </p:cNvPr>
            <p:cNvCxnSpPr>
              <a:cxnSpLocks noChangeShapeType="1"/>
              <a:stCxn id="8" idx="4"/>
              <a:endCxn id="9" idx="0"/>
            </p:cNvCxnSpPr>
            <p:nvPr/>
          </p:nvCxnSpPr>
          <p:spPr bwMode="auto">
            <a:xfrm>
              <a:off x="295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5">
              <a:extLst>
                <a:ext uri="{FF2B5EF4-FFF2-40B4-BE49-F238E27FC236}">
                  <a16:creationId xmlns:a16="http://schemas.microsoft.com/office/drawing/2014/main" id="{F391C761-AF1D-ED4D-8286-08B9903D0C60}"/>
                </a:ext>
              </a:extLst>
            </p:cNvPr>
            <p:cNvCxnSpPr>
              <a:cxnSpLocks noChangeShapeType="1"/>
              <a:stCxn id="8" idx="6"/>
              <a:endCxn id="11" idx="2"/>
            </p:cNvCxnSpPr>
            <p:nvPr/>
          </p:nvCxnSpPr>
          <p:spPr bwMode="auto">
            <a:xfrm>
              <a:off x="3081" y="1416"/>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6">
              <a:extLst>
                <a:ext uri="{FF2B5EF4-FFF2-40B4-BE49-F238E27FC236}">
                  <a16:creationId xmlns:a16="http://schemas.microsoft.com/office/drawing/2014/main" id="{CDA70DBA-6CB6-BD4F-90DF-A3613A96E84A}"/>
                </a:ext>
              </a:extLst>
            </p:cNvPr>
            <p:cNvCxnSpPr>
              <a:cxnSpLocks noChangeShapeType="1"/>
              <a:stCxn id="11" idx="4"/>
              <a:endCxn id="7" idx="0"/>
            </p:cNvCxnSpPr>
            <p:nvPr/>
          </p:nvCxnSpPr>
          <p:spPr bwMode="auto">
            <a:xfrm>
              <a:off x="391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7">
              <a:extLst>
                <a:ext uri="{FF2B5EF4-FFF2-40B4-BE49-F238E27FC236}">
                  <a16:creationId xmlns:a16="http://schemas.microsoft.com/office/drawing/2014/main" id="{4009A1F3-4CC8-A24E-A7F7-DC42FC8CC2AB}"/>
                </a:ext>
              </a:extLst>
            </p:cNvPr>
            <p:cNvCxnSpPr>
              <a:cxnSpLocks noChangeShapeType="1"/>
              <a:stCxn id="9" idx="6"/>
              <a:endCxn id="7" idx="2"/>
            </p:cNvCxnSpPr>
            <p:nvPr/>
          </p:nvCxnSpPr>
          <p:spPr bwMode="auto">
            <a:xfrm>
              <a:off x="3081" y="2328"/>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8">
              <a:extLst>
                <a:ext uri="{FF2B5EF4-FFF2-40B4-BE49-F238E27FC236}">
                  <a16:creationId xmlns:a16="http://schemas.microsoft.com/office/drawing/2014/main" id="{B51CDEBE-8C05-6749-A057-356C9F88251E}"/>
                </a:ext>
              </a:extLst>
            </p:cNvPr>
            <p:cNvCxnSpPr>
              <a:cxnSpLocks noChangeShapeType="1"/>
              <a:stCxn id="6" idx="5"/>
              <a:endCxn id="9" idx="1"/>
            </p:cNvCxnSpPr>
            <p:nvPr/>
          </p:nvCxnSpPr>
          <p:spPr bwMode="auto">
            <a:xfrm>
              <a:off x="207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9">
              <a:extLst>
                <a:ext uri="{FF2B5EF4-FFF2-40B4-BE49-F238E27FC236}">
                  <a16:creationId xmlns:a16="http://schemas.microsoft.com/office/drawing/2014/main" id="{ED5351FA-B5C6-2641-A668-080CFC139157}"/>
                </a:ext>
              </a:extLst>
            </p:cNvPr>
            <p:cNvCxnSpPr>
              <a:cxnSpLocks noChangeShapeType="1"/>
              <a:stCxn id="9" idx="7"/>
              <a:endCxn id="11" idx="3"/>
            </p:cNvCxnSpPr>
            <p:nvPr/>
          </p:nvCxnSpPr>
          <p:spPr bwMode="auto">
            <a:xfrm flipV="1">
              <a:off x="303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20">
              <a:extLst>
                <a:ext uri="{FF2B5EF4-FFF2-40B4-BE49-F238E27FC236}">
                  <a16:creationId xmlns:a16="http://schemas.microsoft.com/office/drawing/2014/main" id="{06416BD5-81F2-7943-B6AE-88BF02C22C19}"/>
                </a:ext>
              </a:extLst>
            </p:cNvPr>
            <p:cNvCxnSpPr>
              <a:cxnSpLocks noChangeShapeType="1"/>
              <a:stCxn id="8" idx="5"/>
              <a:endCxn id="7" idx="1"/>
            </p:cNvCxnSpPr>
            <p:nvPr/>
          </p:nvCxnSpPr>
          <p:spPr bwMode="auto">
            <a:xfrm>
              <a:off x="303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1" name="Text Box 21">
            <a:extLst>
              <a:ext uri="{FF2B5EF4-FFF2-40B4-BE49-F238E27FC236}">
                <a16:creationId xmlns:a16="http://schemas.microsoft.com/office/drawing/2014/main" id="{91076D30-4142-3547-AA4A-9B4AC4569B31}"/>
              </a:ext>
            </a:extLst>
          </p:cNvPr>
          <p:cNvSpPr txBox="1">
            <a:spLocks noChangeArrowheads="1"/>
          </p:cNvSpPr>
          <p:nvPr/>
        </p:nvSpPr>
        <p:spPr bwMode="auto">
          <a:xfrm>
            <a:off x="1730016"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a</a:t>
            </a:r>
          </a:p>
        </p:txBody>
      </p:sp>
      <p:sp>
        <p:nvSpPr>
          <p:cNvPr id="22" name="Text Box 22">
            <a:extLst>
              <a:ext uri="{FF2B5EF4-FFF2-40B4-BE49-F238E27FC236}">
                <a16:creationId xmlns:a16="http://schemas.microsoft.com/office/drawing/2014/main" id="{6BC0A1F6-7B5B-E04C-9142-893D4B2830E0}"/>
              </a:ext>
            </a:extLst>
          </p:cNvPr>
          <p:cNvSpPr txBox="1">
            <a:spLocks noChangeArrowheads="1"/>
          </p:cNvSpPr>
          <p:nvPr/>
        </p:nvSpPr>
        <p:spPr bwMode="auto">
          <a:xfrm>
            <a:off x="1637723" y="3377842"/>
            <a:ext cx="646052"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b</a:t>
            </a:r>
          </a:p>
        </p:txBody>
      </p:sp>
      <p:sp>
        <p:nvSpPr>
          <p:cNvPr id="23" name="Text Box 23">
            <a:extLst>
              <a:ext uri="{FF2B5EF4-FFF2-40B4-BE49-F238E27FC236}">
                <a16:creationId xmlns:a16="http://schemas.microsoft.com/office/drawing/2014/main" id="{58E14EA5-2C79-0044-A5E9-9DECD02E296E}"/>
              </a:ext>
            </a:extLst>
          </p:cNvPr>
          <p:cNvSpPr txBox="1">
            <a:spLocks noChangeArrowheads="1"/>
          </p:cNvSpPr>
          <p:nvPr/>
        </p:nvSpPr>
        <p:spPr bwMode="auto">
          <a:xfrm>
            <a:off x="3575878"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c</a:t>
            </a:r>
          </a:p>
        </p:txBody>
      </p:sp>
      <p:sp>
        <p:nvSpPr>
          <p:cNvPr id="24" name="Text Box 24">
            <a:extLst>
              <a:ext uri="{FF2B5EF4-FFF2-40B4-BE49-F238E27FC236}">
                <a16:creationId xmlns:a16="http://schemas.microsoft.com/office/drawing/2014/main" id="{D776EB72-475D-C64F-AA52-FBF96C23C536}"/>
              </a:ext>
            </a:extLst>
          </p:cNvPr>
          <p:cNvSpPr txBox="1">
            <a:spLocks noChangeArrowheads="1"/>
          </p:cNvSpPr>
          <p:nvPr/>
        </p:nvSpPr>
        <p:spPr bwMode="auto">
          <a:xfrm>
            <a:off x="5421740"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e</a:t>
            </a:r>
          </a:p>
        </p:txBody>
      </p:sp>
      <p:sp>
        <p:nvSpPr>
          <p:cNvPr id="25" name="Text Box 25">
            <a:extLst>
              <a:ext uri="{FF2B5EF4-FFF2-40B4-BE49-F238E27FC236}">
                <a16:creationId xmlns:a16="http://schemas.microsoft.com/office/drawing/2014/main" id="{1A255C7E-2CFF-F140-9D86-49B6862C2F55}"/>
              </a:ext>
            </a:extLst>
          </p:cNvPr>
          <p:cNvSpPr txBox="1">
            <a:spLocks noChangeArrowheads="1"/>
          </p:cNvSpPr>
          <p:nvPr/>
        </p:nvSpPr>
        <p:spPr bwMode="auto">
          <a:xfrm>
            <a:off x="3575878" y="3377842"/>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d</a:t>
            </a:r>
          </a:p>
        </p:txBody>
      </p:sp>
      <p:sp>
        <p:nvSpPr>
          <p:cNvPr id="26" name="Text Box 26">
            <a:extLst>
              <a:ext uri="{FF2B5EF4-FFF2-40B4-BE49-F238E27FC236}">
                <a16:creationId xmlns:a16="http://schemas.microsoft.com/office/drawing/2014/main" id="{AB859CAD-CD37-224D-8D2B-06582D0FC945}"/>
              </a:ext>
            </a:extLst>
          </p:cNvPr>
          <p:cNvSpPr txBox="1">
            <a:spLocks noChangeArrowheads="1"/>
          </p:cNvSpPr>
          <p:nvPr/>
        </p:nvSpPr>
        <p:spPr bwMode="auto">
          <a:xfrm>
            <a:off x="5421740" y="3377842"/>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f</a:t>
            </a:r>
          </a:p>
        </p:txBody>
      </p:sp>
      <p:grpSp>
        <p:nvGrpSpPr>
          <p:cNvPr id="33" name="Group 33">
            <a:extLst>
              <a:ext uri="{FF2B5EF4-FFF2-40B4-BE49-F238E27FC236}">
                <a16:creationId xmlns:a16="http://schemas.microsoft.com/office/drawing/2014/main" id="{02842A82-A48E-FC4D-8F21-117251037E69}"/>
              </a:ext>
            </a:extLst>
          </p:cNvPr>
          <p:cNvGrpSpPr>
            <a:grpSpLocks/>
          </p:cNvGrpSpPr>
          <p:nvPr/>
        </p:nvGrpSpPr>
        <p:grpSpPr bwMode="auto">
          <a:xfrm>
            <a:off x="714792" y="1993445"/>
            <a:ext cx="1845862" cy="961386"/>
            <a:chOff x="1248" y="1248"/>
            <a:chExt cx="960" cy="500"/>
          </a:xfrm>
        </p:grpSpPr>
        <p:sp>
          <p:nvSpPr>
            <p:cNvPr id="34" name="Line 34">
              <a:extLst>
                <a:ext uri="{FF2B5EF4-FFF2-40B4-BE49-F238E27FC236}">
                  <a16:creationId xmlns:a16="http://schemas.microsoft.com/office/drawing/2014/main" id="{7243F267-3CB2-0E41-82CE-39CFC8791DDA}"/>
                </a:ext>
              </a:extLst>
            </p:cNvPr>
            <p:cNvSpPr>
              <a:spLocks noChangeShapeType="1"/>
            </p:cNvSpPr>
            <p:nvPr/>
          </p:nvSpPr>
          <p:spPr bwMode="auto">
            <a:xfrm flipV="1">
              <a:off x="1680" y="1248"/>
              <a:ext cx="528" cy="288"/>
            </a:xfrm>
            <a:prstGeom prst="line">
              <a:avLst/>
            </a:prstGeom>
            <a:noFill/>
            <a:ln w="38100">
              <a:solidFill>
                <a:srgbClr val="7030A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5" name="Text Box 35">
              <a:extLst>
                <a:ext uri="{FF2B5EF4-FFF2-40B4-BE49-F238E27FC236}">
                  <a16:creationId xmlns:a16="http://schemas.microsoft.com/office/drawing/2014/main" id="{ED2E4165-6F28-EB4E-878E-E917AE426423}"/>
                </a:ext>
              </a:extLst>
            </p:cNvPr>
            <p:cNvSpPr txBox="1">
              <a:spLocks noChangeArrowheads="1"/>
            </p:cNvSpPr>
            <p:nvPr/>
          </p:nvSpPr>
          <p:spPr bwMode="auto">
            <a:xfrm>
              <a:off x="1248" y="1536"/>
              <a:ext cx="624" cy="21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min-cut</a:t>
              </a:r>
            </a:p>
          </p:txBody>
        </p:sp>
      </p:grpSp>
      <p:sp>
        <p:nvSpPr>
          <p:cNvPr id="36" name="Text Box 36">
            <a:extLst>
              <a:ext uri="{FF2B5EF4-FFF2-40B4-BE49-F238E27FC236}">
                <a16:creationId xmlns:a16="http://schemas.microsoft.com/office/drawing/2014/main" id="{0ADFA527-8804-E245-B940-B26C07B059A2}"/>
              </a:ext>
            </a:extLst>
          </p:cNvPr>
          <p:cNvSpPr txBox="1">
            <a:spLocks noChangeArrowheads="1"/>
          </p:cNvSpPr>
          <p:nvPr/>
        </p:nvSpPr>
        <p:spPr bwMode="auto">
          <a:xfrm>
            <a:off x="1822309" y="2639497"/>
            <a:ext cx="276879"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endParaRPr lang="zh-TW" altLang="en-US" sz="1600" b="1">
              <a:ea typeface="新細明體" panose="02020500000000000000" pitchFamily="18" charset="-120"/>
            </a:endParaRPr>
          </a:p>
        </p:txBody>
      </p:sp>
      <p:sp>
        <p:nvSpPr>
          <p:cNvPr id="37" name="Text Box 37">
            <a:extLst>
              <a:ext uri="{FF2B5EF4-FFF2-40B4-BE49-F238E27FC236}">
                <a16:creationId xmlns:a16="http://schemas.microsoft.com/office/drawing/2014/main" id="{1965E56B-46D6-C744-9CC6-AF6FF9F93316}"/>
              </a:ext>
            </a:extLst>
          </p:cNvPr>
          <p:cNvSpPr txBox="1">
            <a:spLocks noChangeArrowheads="1"/>
          </p:cNvSpPr>
          <p:nvPr/>
        </p:nvSpPr>
        <p:spPr bwMode="auto">
          <a:xfrm>
            <a:off x="2652947" y="2416455"/>
            <a:ext cx="369172"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9</a:t>
            </a:r>
          </a:p>
        </p:txBody>
      </p:sp>
      <p:sp>
        <p:nvSpPr>
          <p:cNvPr id="38" name="Text Box 38">
            <a:extLst>
              <a:ext uri="{FF2B5EF4-FFF2-40B4-BE49-F238E27FC236}">
                <a16:creationId xmlns:a16="http://schemas.microsoft.com/office/drawing/2014/main" id="{7E57F5CA-514F-C044-9960-25B590E79C1E}"/>
              </a:ext>
            </a:extLst>
          </p:cNvPr>
          <p:cNvSpPr txBox="1">
            <a:spLocks noChangeArrowheads="1"/>
          </p:cNvSpPr>
          <p:nvPr/>
        </p:nvSpPr>
        <p:spPr bwMode="auto">
          <a:xfrm>
            <a:off x="2468361" y="3470135"/>
            <a:ext cx="553759"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a:t>
            </a:r>
          </a:p>
        </p:txBody>
      </p:sp>
      <p:sp>
        <p:nvSpPr>
          <p:cNvPr id="39" name="Text Box 39">
            <a:extLst>
              <a:ext uri="{FF2B5EF4-FFF2-40B4-BE49-F238E27FC236}">
                <a16:creationId xmlns:a16="http://schemas.microsoft.com/office/drawing/2014/main" id="{5DC69C7B-2EF3-E247-9C22-A08AFF07779E}"/>
              </a:ext>
            </a:extLst>
          </p:cNvPr>
          <p:cNvSpPr txBox="1">
            <a:spLocks noChangeArrowheads="1"/>
          </p:cNvSpPr>
          <p:nvPr/>
        </p:nvSpPr>
        <p:spPr bwMode="auto">
          <a:xfrm>
            <a:off x="4314223" y="1716566"/>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0" name="Text Box 40">
            <a:extLst>
              <a:ext uri="{FF2B5EF4-FFF2-40B4-BE49-F238E27FC236}">
                <a16:creationId xmlns:a16="http://schemas.microsoft.com/office/drawing/2014/main" id="{9D4D1994-B2D9-1846-AE6B-DB9AFB6D6EA4}"/>
              </a:ext>
            </a:extLst>
          </p:cNvPr>
          <p:cNvSpPr txBox="1">
            <a:spLocks noChangeArrowheads="1"/>
          </p:cNvSpPr>
          <p:nvPr/>
        </p:nvSpPr>
        <p:spPr bwMode="auto">
          <a:xfrm>
            <a:off x="3852757" y="2085738"/>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1" name="Text Box 41">
            <a:extLst>
              <a:ext uri="{FF2B5EF4-FFF2-40B4-BE49-F238E27FC236}">
                <a16:creationId xmlns:a16="http://schemas.microsoft.com/office/drawing/2014/main" id="{8F7E655A-10FC-274D-9B43-CA1FC26BB80A}"/>
              </a:ext>
            </a:extLst>
          </p:cNvPr>
          <p:cNvSpPr txBox="1">
            <a:spLocks noChangeArrowheads="1"/>
          </p:cNvSpPr>
          <p:nvPr/>
        </p:nvSpPr>
        <p:spPr bwMode="auto">
          <a:xfrm>
            <a:off x="4683395" y="2085738"/>
            <a:ext cx="738345"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2" name="Text Box 42">
            <a:extLst>
              <a:ext uri="{FF2B5EF4-FFF2-40B4-BE49-F238E27FC236}">
                <a16:creationId xmlns:a16="http://schemas.microsoft.com/office/drawing/2014/main" id="{B72EF297-C636-C54C-BFEA-8CD8C1112E2D}"/>
              </a:ext>
            </a:extLst>
          </p:cNvPr>
          <p:cNvSpPr txBox="1">
            <a:spLocks noChangeArrowheads="1"/>
          </p:cNvSpPr>
          <p:nvPr/>
        </p:nvSpPr>
        <p:spPr bwMode="auto">
          <a:xfrm>
            <a:off x="5421740" y="2270325"/>
            <a:ext cx="830638"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100</a:t>
            </a:r>
          </a:p>
        </p:txBody>
      </p:sp>
      <p:sp>
        <p:nvSpPr>
          <p:cNvPr id="43" name="Text Box 43">
            <a:extLst>
              <a:ext uri="{FF2B5EF4-FFF2-40B4-BE49-F238E27FC236}">
                <a16:creationId xmlns:a16="http://schemas.microsoft.com/office/drawing/2014/main" id="{CE56886D-7365-0E44-8D0F-3F23F9C8F661}"/>
              </a:ext>
            </a:extLst>
          </p:cNvPr>
          <p:cNvSpPr txBox="1">
            <a:spLocks noChangeArrowheads="1"/>
          </p:cNvSpPr>
          <p:nvPr/>
        </p:nvSpPr>
        <p:spPr bwMode="auto">
          <a:xfrm>
            <a:off x="3298999" y="2362618"/>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4" name="Text Box 44">
            <a:extLst>
              <a:ext uri="{FF2B5EF4-FFF2-40B4-BE49-F238E27FC236}">
                <a16:creationId xmlns:a16="http://schemas.microsoft.com/office/drawing/2014/main" id="{4582A37F-873A-2B48-B2E2-B1B7B98DFAF2}"/>
              </a:ext>
            </a:extLst>
          </p:cNvPr>
          <p:cNvSpPr txBox="1">
            <a:spLocks noChangeArrowheads="1"/>
          </p:cNvSpPr>
          <p:nvPr/>
        </p:nvSpPr>
        <p:spPr bwMode="auto">
          <a:xfrm>
            <a:off x="4498809" y="3377842"/>
            <a:ext cx="646052"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100</a:t>
            </a:r>
          </a:p>
        </p:txBody>
      </p:sp>
      <p:sp>
        <p:nvSpPr>
          <p:cNvPr id="45" name="Text Box 45">
            <a:extLst>
              <a:ext uri="{FF2B5EF4-FFF2-40B4-BE49-F238E27FC236}">
                <a16:creationId xmlns:a16="http://schemas.microsoft.com/office/drawing/2014/main" id="{107028DE-6774-AA4D-A7DA-811AC5F9087B}"/>
              </a:ext>
            </a:extLst>
          </p:cNvPr>
          <p:cNvSpPr txBox="1">
            <a:spLocks noChangeArrowheads="1"/>
          </p:cNvSpPr>
          <p:nvPr/>
        </p:nvSpPr>
        <p:spPr bwMode="auto">
          <a:xfrm>
            <a:off x="1726171" y="2683721"/>
            <a:ext cx="376863" cy="444160"/>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800" b="1">
                <a:latin typeface="Futura Lt BT" panose="020B0602020204020303" pitchFamily="34" charset="-79"/>
                <a:ea typeface="新細明體" panose="02020500000000000000" pitchFamily="18" charset="-120"/>
              </a:rPr>
              <a:t>4</a:t>
            </a:r>
            <a:endParaRPr lang="en-US" altLang="zh-TW" sz="3600" b="1">
              <a:latin typeface="Futura Lt BT" panose="020B0602020204020303" pitchFamily="34" charset="-79"/>
              <a:ea typeface="新細明體" panose="02020500000000000000" pitchFamily="18" charset="-120"/>
            </a:endParaRPr>
          </a:p>
        </p:txBody>
      </p:sp>
      <p:sp>
        <p:nvSpPr>
          <p:cNvPr id="47" name="Text Box 47">
            <a:extLst>
              <a:ext uri="{FF2B5EF4-FFF2-40B4-BE49-F238E27FC236}">
                <a16:creationId xmlns:a16="http://schemas.microsoft.com/office/drawing/2014/main" id="{484A631E-FD07-D24C-9DD2-B003FCB5C2E4}"/>
              </a:ext>
            </a:extLst>
          </p:cNvPr>
          <p:cNvSpPr txBox="1">
            <a:spLocks noChangeArrowheads="1"/>
          </p:cNvSpPr>
          <p:nvPr/>
        </p:nvSpPr>
        <p:spPr bwMode="auto">
          <a:xfrm>
            <a:off x="2645256" y="4732732"/>
            <a:ext cx="4137807" cy="1142813"/>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60000"/>
              </a:lnSpc>
              <a:spcBef>
                <a:spcPct val="50000"/>
              </a:spcBef>
              <a:buFontTx/>
              <a:buNone/>
            </a:pPr>
            <a:r>
              <a:rPr lang="en-US" altLang="zh-TW" dirty="0">
                <a:solidFill>
                  <a:schemeClr val="accent2"/>
                </a:solidFill>
                <a:ea typeface="新細明體" panose="02020500000000000000" pitchFamily="18" charset="-120"/>
              </a:rPr>
              <a:t>                </a:t>
            </a:r>
            <a:r>
              <a:rPr lang="en-US" altLang="zh-TW" dirty="0">
                <a:solidFill>
                  <a:srgbClr val="7030A0"/>
                </a:solidFill>
                <a:ea typeface="新細明體" panose="02020500000000000000" pitchFamily="18" charset="-120"/>
              </a:rPr>
              <a:t>cut size = 13</a:t>
            </a:r>
          </a:p>
          <a:p>
            <a:pPr>
              <a:lnSpc>
                <a:spcPct val="60000"/>
              </a:lnSpc>
              <a:spcBef>
                <a:spcPct val="50000"/>
              </a:spcBef>
              <a:buFontTx/>
              <a:buNone/>
            </a:pPr>
            <a:r>
              <a:rPr lang="en-US" altLang="zh-TW" dirty="0">
                <a:solidFill>
                  <a:schemeClr val="accent2"/>
                </a:solidFill>
                <a:ea typeface="新細明體" panose="02020500000000000000" pitchFamily="18" charset="-120"/>
              </a:rPr>
              <a:t>               </a:t>
            </a:r>
            <a:endParaRPr lang="en-US" altLang="zh-TW" dirty="0">
              <a:solidFill>
                <a:srgbClr val="0432FF"/>
              </a:solidFill>
              <a:ea typeface="新細明體" panose="02020500000000000000" pitchFamily="18" charset="-120"/>
            </a:endParaRPr>
          </a:p>
          <a:p>
            <a:pPr>
              <a:lnSpc>
                <a:spcPct val="60000"/>
              </a:lnSpc>
              <a:spcBef>
                <a:spcPct val="50000"/>
              </a:spcBef>
              <a:buFontTx/>
              <a:buNone/>
            </a:pPr>
            <a:r>
              <a:rPr lang="en-US" altLang="zh-TW" dirty="0">
                <a:solidFill>
                  <a:schemeClr val="accent2"/>
                </a:solidFill>
                <a:ea typeface="新細明體" panose="02020500000000000000" pitchFamily="18" charset="-120"/>
              </a:rPr>
              <a:t>                </a:t>
            </a:r>
            <a:endParaRPr lang="en-US" altLang="zh-TW" sz="2000" dirty="0">
              <a:solidFill>
                <a:srgbClr val="FF0000"/>
              </a:solidFill>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1337408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12C69-978D-A441-880F-2D8EAF64111C}"/>
              </a:ext>
            </a:extLst>
          </p:cNvPr>
          <p:cNvSpPr>
            <a:spLocks noGrp="1"/>
          </p:cNvSpPr>
          <p:nvPr>
            <p:ph type="title"/>
          </p:nvPr>
        </p:nvSpPr>
        <p:spPr/>
        <p:txBody>
          <a:bodyPr/>
          <a:lstStyle/>
          <a:p>
            <a:r>
              <a:rPr lang="en-US" altLang="zh-TW" sz="4000" dirty="0">
                <a:ea typeface="新細明體" panose="02020500000000000000" pitchFamily="18" charset="-120"/>
              </a:rPr>
              <a:t>A Bi-partitioning Example</a:t>
            </a:r>
            <a:endParaRPr lang="en-US" dirty="0"/>
          </a:p>
        </p:txBody>
      </p:sp>
      <p:sp>
        <p:nvSpPr>
          <p:cNvPr id="4" name="Text Box 4">
            <a:extLst>
              <a:ext uri="{FF2B5EF4-FFF2-40B4-BE49-F238E27FC236}">
                <a16:creationId xmlns:a16="http://schemas.microsoft.com/office/drawing/2014/main" id="{51ACAB44-5D5D-164E-88FF-975789C8AE71}"/>
              </a:ext>
            </a:extLst>
          </p:cNvPr>
          <p:cNvSpPr txBox="1">
            <a:spLocks noChangeArrowheads="1"/>
          </p:cNvSpPr>
          <p:nvPr/>
        </p:nvSpPr>
        <p:spPr bwMode="auto">
          <a:xfrm>
            <a:off x="1376226" y="4732732"/>
            <a:ext cx="4137807" cy="1144049"/>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60000"/>
              </a:lnSpc>
              <a:spcBef>
                <a:spcPct val="50000"/>
              </a:spcBef>
              <a:buFontTx/>
              <a:buNone/>
            </a:pPr>
            <a:r>
              <a:rPr lang="en-US" altLang="zh-TW" dirty="0">
                <a:ea typeface="新細明體" panose="02020500000000000000" pitchFamily="18" charset="-120"/>
              </a:rPr>
              <a:t>Min-cut:</a:t>
            </a:r>
          </a:p>
          <a:p>
            <a:pPr>
              <a:lnSpc>
                <a:spcPct val="60000"/>
              </a:lnSpc>
              <a:spcBef>
                <a:spcPct val="50000"/>
              </a:spcBef>
              <a:buFontTx/>
              <a:buNone/>
            </a:pPr>
            <a:r>
              <a:rPr lang="en-US" altLang="zh-TW" dirty="0">
                <a:ea typeface="新細明體" panose="02020500000000000000" pitchFamily="18" charset="-120"/>
              </a:rPr>
              <a:t>Min-bisection-cut:</a:t>
            </a:r>
          </a:p>
          <a:p>
            <a:pPr>
              <a:lnSpc>
                <a:spcPct val="60000"/>
              </a:lnSpc>
              <a:spcBef>
                <a:spcPct val="50000"/>
              </a:spcBef>
              <a:buFontTx/>
              <a:buNone/>
            </a:pPr>
            <a:r>
              <a:rPr lang="en-US" altLang="zh-TW" dirty="0">
                <a:ea typeface="新細明體" panose="02020500000000000000" pitchFamily="18" charset="-120"/>
              </a:rPr>
              <a:t>Min-ratio-cut:</a:t>
            </a:r>
            <a:endParaRPr lang="en-US" altLang="zh-TW" sz="2000" dirty="0">
              <a:latin typeface="Times New Roman" panose="02020603050405020304" pitchFamily="18" charset="0"/>
              <a:ea typeface="新細明體" panose="02020500000000000000" pitchFamily="18" charset="-120"/>
            </a:endParaRPr>
          </a:p>
        </p:txBody>
      </p:sp>
      <p:grpSp>
        <p:nvGrpSpPr>
          <p:cNvPr id="5" name="Group 5">
            <a:extLst>
              <a:ext uri="{FF2B5EF4-FFF2-40B4-BE49-F238E27FC236}">
                <a16:creationId xmlns:a16="http://schemas.microsoft.com/office/drawing/2014/main" id="{D7A31D9A-DD16-4D43-B16A-DEE168259224}"/>
              </a:ext>
            </a:extLst>
          </p:cNvPr>
          <p:cNvGrpSpPr>
            <a:grpSpLocks/>
          </p:cNvGrpSpPr>
          <p:nvPr/>
        </p:nvGrpSpPr>
        <p:grpSpPr bwMode="auto">
          <a:xfrm>
            <a:off x="1730016" y="1624273"/>
            <a:ext cx="4153189" cy="2215034"/>
            <a:chOff x="1872" y="1296"/>
            <a:chExt cx="2160" cy="1152"/>
          </a:xfrm>
        </p:grpSpPr>
        <p:sp>
          <p:nvSpPr>
            <p:cNvPr id="6" name="Oval 6">
              <a:extLst>
                <a:ext uri="{FF2B5EF4-FFF2-40B4-BE49-F238E27FC236}">
                  <a16:creationId xmlns:a16="http://schemas.microsoft.com/office/drawing/2014/main" id="{DD226BD5-639C-A849-B263-6B7CE8A84836}"/>
                </a:ext>
              </a:extLst>
            </p:cNvPr>
            <p:cNvSpPr>
              <a:spLocks noChangeArrowheads="1"/>
            </p:cNvSpPr>
            <p:nvPr/>
          </p:nvSpPr>
          <p:spPr bwMode="auto">
            <a:xfrm>
              <a:off x="187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83D8C934-9AA4-3642-888B-948CFAA5C45B}"/>
                </a:ext>
              </a:extLst>
            </p:cNvPr>
            <p:cNvSpPr>
              <a:spLocks noChangeArrowheads="1"/>
            </p:cNvSpPr>
            <p:nvPr/>
          </p:nvSpPr>
          <p:spPr bwMode="auto">
            <a:xfrm>
              <a:off x="379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Oval 8">
              <a:extLst>
                <a:ext uri="{FF2B5EF4-FFF2-40B4-BE49-F238E27FC236}">
                  <a16:creationId xmlns:a16="http://schemas.microsoft.com/office/drawing/2014/main" id="{06D8F5D1-971F-EB45-850B-5E365E6CBB0A}"/>
                </a:ext>
              </a:extLst>
            </p:cNvPr>
            <p:cNvSpPr>
              <a:spLocks noChangeArrowheads="1"/>
            </p:cNvSpPr>
            <p:nvPr/>
          </p:nvSpPr>
          <p:spPr bwMode="auto">
            <a:xfrm>
              <a:off x="283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Oval 9">
              <a:extLst>
                <a:ext uri="{FF2B5EF4-FFF2-40B4-BE49-F238E27FC236}">
                  <a16:creationId xmlns:a16="http://schemas.microsoft.com/office/drawing/2014/main" id="{D227E450-DBB8-E24D-8434-5AA1645C9A7A}"/>
                </a:ext>
              </a:extLst>
            </p:cNvPr>
            <p:cNvSpPr>
              <a:spLocks noChangeArrowheads="1"/>
            </p:cNvSpPr>
            <p:nvPr/>
          </p:nvSpPr>
          <p:spPr bwMode="auto">
            <a:xfrm>
              <a:off x="283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 name="Oval 10">
              <a:extLst>
                <a:ext uri="{FF2B5EF4-FFF2-40B4-BE49-F238E27FC236}">
                  <a16:creationId xmlns:a16="http://schemas.microsoft.com/office/drawing/2014/main" id="{44F4944A-57FB-8A46-BB67-E7396D960F4B}"/>
                </a:ext>
              </a:extLst>
            </p:cNvPr>
            <p:cNvSpPr>
              <a:spLocks noChangeArrowheads="1"/>
            </p:cNvSpPr>
            <p:nvPr/>
          </p:nvSpPr>
          <p:spPr bwMode="auto">
            <a:xfrm>
              <a:off x="187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Oval 11">
              <a:extLst>
                <a:ext uri="{FF2B5EF4-FFF2-40B4-BE49-F238E27FC236}">
                  <a16:creationId xmlns:a16="http://schemas.microsoft.com/office/drawing/2014/main" id="{2EC0ECCB-F241-9541-B7AA-19999352EB78}"/>
                </a:ext>
              </a:extLst>
            </p:cNvPr>
            <p:cNvSpPr>
              <a:spLocks noChangeArrowheads="1"/>
            </p:cNvSpPr>
            <p:nvPr/>
          </p:nvSpPr>
          <p:spPr bwMode="auto">
            <a:xfrm>
              <a:off x="379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cxnSp>
          <p:nvCxnSpPr>
            <p:cNvPr id="12" name="AutoShape 12">
              <a:extLst>
                <a:ext uri="{FF2B5EF4-FFF2-40B4-BE49-F238E27FC236}">
                  <a16:creationId xmlns:a16="http://schemas.microsoft.com/office/drawing/2014/main" id="{6CE94024-FA13-FA41-9D1E-09AD6134DEEA}"/>
                </a:ext>
              </a:extLst>
            </p:cNvPr>
            <p:cNvCxnSpPr>
              <a:cxnSpLocks noChangeShapeType="1"/>
              <a:stCxn id="6" idx="4"/>
              <a:endCxn id="10" idx="0"/>
            </p:cNvCxnSpPr>
            <p:nvPr/>
          </p:nvCxnSpPr>
          <p:spPr bwMode="auto">
            <a:xfrm>
              <a:off x="199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3">
              <a:extLst>
                <a:ext uri="{FF2B5EF4-FFF2-40B4-BE49-F238E27FC236}">
                  <a16:creationId xmlns:a16="http://schemas.microsoft.com/office/drawing/2014/main" id="{085B5A23-4CB0-0345-B234-37F92FA5AF0F}"/>
                </a:ext>
              </a:extLst>
            </p:cNvPr>
            <p:cNvCxnSpPr>
              <a:cxnSpLocks noChangeShapeType="1"/>
              <a:stCxn id="10" idx="6"/>
              <a:endCxn id="9" idx="2"/>
            </p:cNvCxnSpPr>
            <p:nvPr/>
          </p:nvCxnSpPr>
          <p:spPr bwMode="auto">
            <a:xfrm>
              <a:off x="2121" y="2328"/>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4">
              <a:extLst>
                <a:ext uri="{FF2B5EF4-FFF2-40B4-BE49-F238E27FC236}">
                  <a16:creationId xmlns:a16="http://schemas.microsoft.com/office/drawing/2014/main" id="{801581B7-4BAE-BF44-A31E-A6408D793E37}"/>
                </a:ext>
              </a:extLst>
            </p:cNvPr>
            <p:cNvCxnSpPr>
              <a:cxnSpLocks noChangeShapeType="1"/>
              <a:stCxn id="8" idx="4"/>
              <a:endCxn id="9" idx="0"/>
            </p:cNvCxnSpPr>
            <p:nvPr/>
          </p:nvCxnSpPr>
          <p:spPr bwMode="auto">
            <a:xfrm>
              <a:off x="295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5">
              <a:extLst>
                <a:ext uri="{FF2B5EF4-FFF2-40B4-BE49-F238E27FC236}">
                  <a16:creationId xmlns:a16="http://schemas.microsoft.com/office/drawing/2014/main" id="{F391C761-AF1D-ED4D-8286-08B9903D0C60}"/>
                </a:ext>
              </a:extLst>
            </p:cNvPr>
            <p:cNvCxnSpPr>
              <a:cxnSpLocks noChangeShapeType="1"/>
              <a:stCxn id="8" idx="6"/>
              <a:endCxn id="11" idx="2"/>
            </p:cNvCxnSpPr>
            <p:nvPr/>
          </p:nvCxnSpPr>
          <p:spPr bwMode="auto">
            <a:xfrm>
              <a:off x="3081" y="1416"/>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6">
              <a:extLst>
                <a:ext uri="{FF2B5EF4-FFF2-40B4-BE49-F238E27FC236}">
                  <a16:creationId xmlns:a16="http://schemas.microsoft.com/office/drawing/2014/main" id="{CDA70DBA-6CB6-BD4F-90DF-A3613A96E84A}"/>
                </a:ext>
              </a:extLst>
            </p:cNvPr>
            <p:cNvCxnSpPr>
              <a:cxnSpLocks noChangeShapeType="1"/>
              <a:stCxn id="11" idx="4"/>
              <a:endCxn id="7" idx="0"/>
            </p:cNvCxnSpPr>
            <p:nvPr/>
          </p:nvCxnSpPr>
          <p:spPr bwMode="auto">
            <a:xfrm>
              <a:off x="391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7">
              <a:extLst>
                <a:ext uri="{FF2B5EF4-FFF2-40B4-BE49-F238E27FC236}">
                  <a16:creationId xmlns:a16="http://schemas.microsoft.com/office/drawing/2014/main" id="{4009A1F3-4CC8-A24E-A7F7-DC42FC8CC2AB}"/>
                </a:ext>
              </a:extLst>
            </p:cNvPr>
            <p:cNvCxnSpPr>
              <a:cxnSpLocks noChangeShapeType="1"/>
              <a:stCxn id="9" idx="6"/>
              <a:endCxn id="7" idx="2"/>
            </p:cNvCxnSpPr>
            <p:nvPr/>
          </p:nvCxnSpPr>
          <p:spPr bwMode="auto">
            <a:xfrm>
              <a:off x="3081" y="2328"/>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8">
              <a:extLst>
                <a:ext uri="{FF2B5EF4-FFF2-40B4-BE49-F238E27FC236}">
                  <a16:creationId xmlns:a16="http://schemas.microsoft.com/office/drawing/2014/main" id="{B51CDEBE-8C05-6749-A057-356C9F88251E}"/>
                </a:ext>
              </a:extLst>
            </p:cNvPr>
            <p:cNvCxnSpPr>
              <a:cxnSpLocks noChangeShapeType="1"/>
              <a:stCxn id="6" idx="5"/>
              <a:endCxn id="9" idx="1"/>
            </p:cNvCxnSpPr>
            <p:nvPr/>
          </p:nvCxnSpPr>
          <p:spPr bwMode="auto">
            <a:xfrm>
              <a:off x="207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9">
              <a:extLst>
                <a:ext uri="{FF2B5EF4-FFF2-40B4-BE49-F238E27FC236}">
                  <a16:creationId xmlns:a16="http://schemas.microsoft.com/office/drawing/2014/main" id="{ED5351FA-B5C6-2641-A668-080CFC139157}"/>
                </a:ext>
              </a:extLst>
            </p:cNvPr>
            <p:cNvCxnSpPr>
              <a:cxnSpLocks noChangeShapeType="1"/>
              <a:stCxn id="9" idx="7"/>
              <a:endCxn id="11" idx="3"/>
            </p:cNvCxnSpPr>
            <p:nvPr/>
          </p:nvCxnSpPr>
          <p:spPr bwMode="auto">
            <a:xfrm flipV="1">
              <a:off x="303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20">
              <a:extLst>
                <a:ext uri="{FF2B5EF4-FFF2-40B4-BE49-F238E27FC236}">
                  <a16:creationId xmlns:a16="http://schemas.microsoft.com/office/drawing/2014/main" id="{06416BD5-81F2-7943-B6AE-88BF02C22C19}"/>
                </a:ext>
              </a:extLst>
            </p:cNvPr>
            <p:cNvCxnSpPr>
              <a:cxnSpLocks noChangeShapeType="1"/>
              <a:stCxn id="8" idx="5"/>
              <a:endCxn id="7" idx="1"/>
            </p:cNvCxnSpPr>
            <p:nvPr/>
          </p:nvCxnSpPr>
          <p:spPr bwMode="auto">
            <a:xfrm>
              <a:off x="303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1" name="Text Box 21">
            <a:extLst>
              <a:ext uri="{FF2B5EF4-FFF2-40B4-BE49-F238E27FC236}">
                <a16:creationId xmlns:a16="http://schemas.microsoft.com/office/drawing/2014/main" id="{91076D30-4142-3547-AA4A-9B4AC4569B31}"/>
              </a:ext>
            </a:extLst>
          </p:cNvPr>
          <p:cNvSpPr txBox="1">
            <a:spLocks noChangeArrowheads="1"/>
          </p:cNvSpPr>
          <p:nvPr/>
        </p:nvSpPr>
        <p:spPr bwMode="auto">
          <a:xfrm>
            <a:off x="1730016"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a</a:t>
            </a:r>
          </a:p>
        </p:txBody>
      </p:sp>
      <p:sp>
        <p:nvSpPr>
          <p:cNvPr id="22" name="Text Box 22">
            <a:extLst>
              <a:ext uri="{FF2B5EF4-FFF2-40B4-BE49-F238E27FC236}">
                <a16:creationId xmlns:a16="http://schemas.microsoft.com/office/drawing/2014/main" id="{6BC0A1F6-7B5B-E04C-9142-893D4B2830E0}"/>
              </a:ext>
            </a:extLst>
          </p:cNvPr>
          <p:cNvSpPr txBox="1">
            <a:spLocks noChangeArrowheads="1"/>
          </p:cNvSpPr>
          <p:nvPr/>
        </p:nvSpPr>
        <p:spPr bwMode="auto">
          <a:xfrm>
            <a:off x="1637723" y="3377842"/>
            <a:ext cx="646052"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b</a:t>
            </a:r>
          </a:p>
        </p:txBody>
      </p:sp>
      <p:sp>
        <p:nvSpPr>
          <p:cNvPr id="23" name="Text Box 23">
            <a:extLst>
              <a:ext uri="{FF2B5EF4-FFF2-40B4-BE49-F238E27FC236}">
                <a16:creationId xmlns:a16="http://schemas.microsoft.com/office/drawing/2014/main" id="{58E14EA5-2C79-0044-A5E9-9DECD02E296E}"/>
              </a:ext>
            </a:extLst>
          </p:cNvPr>
          <p:cNvSpPr txBox="1">
            <a:spLocks noChangeArrowheads="1"/>
          </p:cNvSpPr>
          <p:nvPr/>
        </p:nvSpPr>
        <p:spPr bwMode="auto">
          <a:xfrm>
            <a:off x="3575878"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c</a:t>
            </a:r>
          </a:p>
        </p:txBody>
      </p:sp>
      <p:sp>
        <p:nvSpPr>
          <p:cNvPr id="24" name="Text Box 24">
            <a:extLst>
              <a:ext uri="{FF2B5EF4-FFF2-40B4-BE49-F238E27FC236}">
                <a16:creationId xmlns:a16="http://schemas.microsoft.com/office/drawing/2014/main" id="{D776EB72-475D-C64F-AA52-FBF96C23C536}"/>
              </a:ext>
            </a:extLst>
          </p:cNvPr>
          <p:cNvSpPr txBox="1">
            <a:spLocks noChangeArrowheads="1"/>
          </p:cNvSpPr>
          <p:nvPr/>
        </p:nvSpPr>
        <p:spPr bwMode="auto">
          <a:xfrm>
            <a:off x="5421740"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e</a:t>
            </a:r>
          </a:p>
        </p:txBody>
      </p:sp>
      <p:sp>
        <p:nvSpPr>
          <p:cNvPr id="25" name="Text Box 25">
            <a:extLst>
              <a:ext uri="{FF2B5EF4-FFF2-40B4-BE49-F238E27FC236}">
                <a16:creationId xmlns:a16="http://schemas.microsoft.com/office/drawing/2014/main" id="{1A255C7E-2CFF-F140-9D86-49B6862C2F55}"/>
              </a:ext>
            </a:extLst>
          </p:cNvPr>
          <p:cNvSpPr txBox="1">
            <a:spLocks noChangeArrowheads="1"/>
          </p:cNvSpPr>
          <p:nvPr/>
        </p:nvSpPr>
        <p:spPr bwMode="auto">
          <a:xfrm>
            <a:off x="3575878" y="3377842"/>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d</a:t>
            </a:r>
          </a:p>
        </p:txBody>
      </p:sp>
      <p:sp>
        <p:nvSpPr>
          <p:cNvPr id="26" name="Text Box 26">
            <a:extLst>
              <a:ext uri="{FF2B5EF4-FFF2-40B4-BE49-F238E27FC236}">
                <a16:creationId xmlns:a16="http://schemas.microsoft.com/office/drawing/2014/main" id="{AB859CAD-CD37-224D-8D2B-06582D0FC945}"/>
              </a:ext>
            </a:extLst>
          </p:cNvPr>
          <p:cNvSpPr txBox="1">
            <a:spLocks noChangeArrowheads="1"/>
          </p:cNvSpPr>
          <p:nvPr/>
        </p:nvSpPr>
        <p:spPr bwMode="auto">
          <a:xfrm>
            <a:off x="5421740" y="3377842"/>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f</a:t>
            </a:r>
          </a:p>
        </p:txBody>
      </p:sp>
      <p:grpSp>
        <p:nvGrpSpPr>
          <p:cNvPr id="30" name="Group 30">
            <a:extLst>
              <a:ext uri="{FF2B5EF4-FFF2-40B4-BE49-F238E27FC236}">
                <a16:creationId xmlns:a16="http://schemas.microsoft.com/office/drawing/2014/main" id="{A388B302-13ED-D942-9F51-1BF159F3509F}"/>
              </a:ext>
            </a:extLst>
          </p:cNvPr>
          <p:cNvGrpSpPr>
            <a:grpSpLocks/>
          </p:cNvGrpSpPr>
          <p:nvPr/>
        </p:nvGrpSpPr>
        <p:grpSpPr bwMode="auto">
          <a:xfrm>
            <a:off x="3575878" y="2824083"/>
            <a:ext cx="2676500" cy="1515145"/>
            <a:chOff x="2736" y="1680"/>
            <a:chExt cx="1392" cy="788"/>
          </a:xfrm>
        </p:grpSpPr>
        <p:sp>
          <p:nvSpPr>
            <p:cNvPr id="31" name="Line 31">
              <a:extLst>
                <a:ext uri="{FF2B5EF4-FFF2-40B4-BE49-F238E27FC236}">
                  <a16:creationId xmlns:a16="http://schemas.microsoft.com/office/drawing/2014/main" id="{73C6796A-D90F-EC4F-B4D8-41C009049FE6}"/>
                </a:ext>
              </a:extLst>
            </p:cNvPr>
            <p:cNvSpPr>
              <a:spLocks noChangeShapeType="1"/>
            </p:cNvSpPr>
            <p:nvPr/>
          </p:nvSpPr>
          <p:spPr bwMode="auto">
            <a:xfrm>
              <a:off x="2736" y="1680"/>
              <a:ext cx="480" cy="528"/>
            </a:xfrm>
            <a:prstGeom prst="line">
              <a:avLst/>
            </a:prstGeom>
            <a:noFill/>
            <a:ln w="38100">
              <a:solidFill>
                <a:srgbClr val="0432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2" name="Text Box 32">
              <a:extLst>
                <a:ext uri="{FF2B5EF4-FFF2-40B4-BE49-F238E27FC236}">
                  <a16:creationId xmlns:a16="http://schemas.microsoft.com/office/drawing/2014/main" id="{2F0B6FE0-D115-2749-AC36-C8B18C9B3FF1}"/>
                </a:ext>
              </a:extLst>
            </p:cNvPr>
            <p:cNvSpPr txBox="1">
              <a:spLocks noChangeArrowheads="1"/>
            </p:cNvSpPr>
            <p:nvPr/>
          </p:nvSpPr>
          <p:spPr bwMode="auto">
            <a:xfrm>
              <a:off x="3072" y="2256"/>
              <a:ext cx="1056" cy="21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dirty="0">
                  <a:ea typeface="新細明體" panose="02020500000000000000" pitchFamily="18" charset="-120"/>
                </a:rPr>
                <a:t>min-bisection</a:t>
              </a:r>
            </a:p>
          </p:txBody>
        </p:sp>
      </p:grpSp>
      <p:grpSp>
        <p:nvGrpSpPr>
          <p:cNvPr id="33" name="Group 33">
            <a:extLst>
              <a:ext uri="{FF2B5EF4-FFF2-40B4-BE49-F238E27FC236}">
                <a16:creationId xmlns:a16="http://schemas.microsoft.com/office/drawing/2014/main" id="{02842A82-A48E-FC4D-8F21-117251037E69}"/>
              </a:ext>
            </a:extLst>
          </p:cNvPr>
          <p:cNvGrpSpPr>
            <a:grpSpLocks/>
          </p:cNvGrpSpPr>
          <p:nvPr/>
        </p:nvGrpSpPr>
        <p:grpSpPr bwMode="auto">
          <a:xfrm>
            <a:off x="714792" y="1993445"/>
            <a:ext cx="1845862" cy="961386"/>
            <a:chOff x="1248" y="1248"/>
            <a:chExt cx="960" cy="500"/>
          </a:xfrm>
        </p:grpSpPr>
        <p:sp>
          <p:nvSpPr>
            <p:cNvPr id="34" name="Line 34">
              <a:extLst>
                <a:ext uri="{FF2B5EF4-FFF2-40B4-BE49-F238E27FC236}">
                  <a16:creationId xmlns:a16="http://schemas.microsoft.com/office/drawing/2014/main" id="{7243F267-3CB2-0E41-82CE-39CFC8791DDA}"/>
                </a:ext>
              </a:extLst>
            </p:cNvPr>
            <p:cNvSpPr>
              <a:spLocks noChangeShapeType="1"/>
            </p:cNvSpPr>
            <p:nvPr/>
          </p:nvSpPr>
          <p:spPr bwMode="auto">
            <a:xfrm flipV="1">
              <a:off x="1680" y="1248"/>
              <a:ext cx="528" cy="288"/>
            </a:xfrm>
            <a:prstGeom prst="line">
              <a:avLst/>
            </a:prstGeom>
            <a:noFill/>
            <a:ln w="38100">
              <a:solidFill>
                <a:srgbClr val="7030A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5" name="Text Box 35">
              <a:extLst>
                <a:ext uri="{FF2B5EF4-FFF2-40B4-BE49-F238E27FC236}">
                  <a16:creationId xmlns:a16="http://schemas.microsoft.com/office/drawing/2014/main" id="{ED2E4165-6F28-EB4E-878E-E917AE426423}"/>
                </a:ext>
              </a:extLst>
            </p:cNvPr>
            <p:cNvSpPr txBox="1">
              <a:spLocks noChangeArrowheads="1"/>
            </p:cNvSpPr>
            <p:nvPr/>
          </p:nvSpPr>
          <p:spPr bwMode="auto">
            <a:xfrm>
              <a:off x="1248" y="1536"/>
              <a:ext cx="624" cy="21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min-cut</a:t>
              </a:r>
            </a:p>
          </p:txBody>
        </p:sp>
      </p:grpSp>
      <p:sp>
        <p:nvSpPr>
          <p:cNvPr id="36" name="Text Box 36">
            <a:extLst>
              <a:ext uri="{FF2B5EF4-FFF2-40B4-BE49-F238E27FC236}">
                <a16:creationId xmlns:a16="http://schemas.microsoft.com/office/drawing/2014/main" id="{0ADFA527-8804-E245-B940-B26C07B059A2}"/>
              </a:ext>
            </a:extLst>
          </p:cNvPr>
          <p:cNvSpPr txBox="1">
            <a:spLocks noChangeArrowheads="1"/>
          </p:cNvSpPr>
          <p:nvPr/>
        </p:nvSpPr>
        <p:spPr bwMode="auto">
          <a:xfrm>
            <a:off x="1822309" y="2639497"/>
            <a:ext cx="276879"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endParaRPr lang="zh-TW" altLang="en-US" sz="1600" b="1">
              <a:ea typeface="新細明體" panose="02020500000000000000" pitchFamily="18" charset="-120"/>
            </a:endParaRPr>
          </a:p>
        </p:txBody>
      </p:sp>
      <p:sp>
        <p:nvSpPr>
          <p:cNvPr id="37" name="Text Box 37">
            <a:extLst>
              <a:ext uri="{FF2B5EF4-FFF2-40B4-BE49-F238E27FC236}">
                <a16:creationId xmlns:a16="http://schemas.microsoft.com/office/drawing/2014/main" id="{1965E56B-46D6-C744-9CC6-AF6FF9F93316}"/>
              </a:ext>
            </a:extLst>
          </p:cNvPr>
          <p:cNvSpPr txBox="1">
            <a:spLocks noChangeArrowheads="1"/>
          </p:cNvSpPr>
          <p:nvPr/>
        </p:nvSpPr>
        <p:spPr bwMode="auto">
          <a:xfrm>
            <a:off x="2652947" y="2416455"/>
            <a:ext cx="369172"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9</a:t>
            </a:r>
          </a:p>
        </p:txBody>
      </p:sp>
      <p:sp>
        <p:nvSpPr>
          <p:cNvPr id="38" name="Text Box 38">
            <a:extLst>
              <a:ext uri="{FF2B5EF4-FFF2-40B4-BE49-F238E27FC236}">
                <a16:creationId xmlns:a16="http://schemas.microsoft.com/office/drawing/2014/main" id="{7E57F5CA-514F-C044-9960-25B590E79C1E}"/>
              </a:ext>
            </a:extLst>
          </p:cNvPr>
          <p:cNvSpPr txBox="1">
            <a:spLocks noChangeArrowheads="1"/>
          </p:cNvSpPr>
          <p:nvPr/>
        </p:nvSpPr>
        <p:spPr bwMode="auto">
          <a:xfrm>
            <a:off x="2468361" y="3470135"/>
            <a:ext cx="553759"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a:t>
            </a:r>
          </a:p>
        </p:txBody>
      </p:sp>
      <p:sp>
        <p:nvSpPr>
          <p:cNvPr id="39" name="Text Box 39">
            <a:extLst>
              <a:ext uri="{FF2B5EF4-FFF2-40B4-BE49-F238E27FC236}">
                <a16:creationId xmlns:a16="http://schemas.microsoft.com/office/drawing/2014/main" id="{5DC69C7B-2EF3-E247-9C22-A08AFF07779E}"/>
              </a:ext>
            </a:extLst>
          </p:cNvPr>
          <p:cNvSpPr txBox="1">
            <a:spLocks noChangeArrowheads="1"/>
          </p:cNvSpPr>
          <p:nvPr/>
        </p:nvSpPr>
        <p:spPr bwMode="auto">
          <a:xfrm>
            <a:off x="4314223" y="1716566"/>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0" name="Text Box 40">
            <a:extLst>
              <a:ext uri="{FF2B5EF4-FFF2-40B4-BE49-F238E27FC236}">
                <a16:creationId xmlns:a16="http://schemas.microsoft.com/office/drawing/2014/main" id="{9D4D1994-B2D9-1846-AE6B-DB9AFB6D6EA4}"/>
              </a:ext>
            </a:extLst>
          </p:cNvPr>
          <p:cNvSpPr txBox="1">
            <a:spLocks noChangeArrowheads="1"/>
          </p:cNvSpPr>
          <p:nvPr/>
        </p:nvSpPr>
        <p:spPr bwMode="auto">
          <a:xfrm>
            <a:off x="3852757" y="2085738"/>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1" name="Text Box 41">
            <a:extLst>
              <a:ext uri="{FF2B5EF4-FFF2-40B4-BE49-F238E27FC236}">
                <a16:creationId xmlns:a16="http://schemas.microsoft.com/office/drawing/2014/main" id="{8F7E655A-10FC-274D-9B43-CA1FC26BB80A}"/>
              </a:ext>
            </a:extLst>
          </p:cNvPr>
          <p:cNvSpPr txBox="1">
            <a:spLocks noChangeArrowheads="1"/>
          </p:cNvSpPr>
          <p:nvPr/>
        </p:nvSpPr>
        <p:spPr bwMode="auto">
          <a:xfrm>
            <a:off x="4683395" y="2085738"/>
            <a:ext cx="738345"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2" name="Text Box 42">
            <a:extLst>
              <a:ext uri="{FF2B5EF4-FFF2-40B4-BE49-F238E27FC236}">
                <a16:creationId xmlns:a16="http://schemas.microsoft.com/office/drawing/2014/main" id="{B72EF297-C636-C54C-BFEA-8CD8C1112E2D}"/>
              </a:ext>
            </a:extLst>
          </p:cNvPr>
          <p:cNvSpPr txBox="1">
            <a:spLocks noChangeArrowheads="1"/>
          </p:cNvSpPr>
          <p:nvPr/>
        </p:nvSpPr>
        <p:spPr bwMode="auto">
          <a:xfrm>
            <a:off x="5421740" y="2270325"/>
            <a:ext cx="830638"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100</a:t>
            </a:r>
          </a:p>
        </p:txBody>
      </p:sp>
      <p:sp>
        <p:nvSpPr>
          <p:cNvPr id="43" name="Text Box 43">
            <a:extLst>
              <a:ext uri="{FF2B5EF4-FFF2-40B4-BE49-F238E27FC236}">
                <a16:creationId xmlns:a16="http://schemas.microsoft.com/office/drawing/2014/main" id="{CE56886D-7365-0E44-8D0F-3F23F9C8F661}"/>
              </a:ext>
            </a:extLst>
          </p:cNvPr>
          <p:cNvSpPr txBox="1">
            <a:spLocks noChangeArrowheads="1"/>
          </p:cNvSpPr>
          <p:nvPr/>
        </p:nvSpPr>
        <p:spPr bwMode="auto">
          <a:xfrm>
            <a:off x="3298999" y="2362618"/>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4" name="Text Box 44">
            <a:extLst>
              <a:ext uri="{FF2B5EF4-FFF2-40B4-BE49-F238E27FC236}">
                <a16:creationId xmlns:a16="http://schemas.microsoft.com/office/drawing/2014/main" id="{4582A37F-873A-2B48-B2E2-B1B7B98DFAF2}"/>
              </a:ext>
            </a:extLst>
          </p:cNvPr>
          <p:cNvSpPr txBox="1">
            <a:spLocks noChangeArrowheads="1"/>
          </p:cNvSpPr>
          <p:nvPr/>
        </p:nvSpPr>
        <p:spPr bwMode="auto">
          <a:xfrm>
            <a:off x="4498809" y="3377842"/>
            <a:ext cx="646052"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100</a:t>
            </a:r>
          </a:p>
        </p:txBody>
      </p:sp>
      <p:sp>
        <p:nvSpPr>
          <p:cNvPr id="45" name="Text Box 45">
            <a:extLst>
              <a:ext uri="{FF2B5EF4-FFF2-40B4-BE49-F238E27FC236}">
                <a16:creationId xmlns:a16="http://schemas.microsoft.com/office/drawing/2014/main" id="{107028DE-6774-AA4D-A7DA-811AC5F9087B}"/>
              </a:ext>
            </a:extLst>
          </p:cNvPr>
          <p:cNvSpPr txBox="1">
            <a:spLocks noChangeArrowheads="1"/>
          </p:cNvSpPr>
          <p:nvPr/>
        </p:nvSpPr>
        <p:spPr bwMode="auto">
          <a:xfrm>
            <a:off x="1726171" y="2683721"/>
            <a:ext cx="376863" cy="444160"/>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800" b="1">
                <a:latin typeface="Futura Lt BT" panose="020B0602020204020303" pitchFamily="34" charset="-79"/>
                <a:ea typeface="新細明體" panose="02020500000000000000" pitchFamily="18" charset="-120"/>
              </a:rPr>
              <a:t>4</a:t>
            </a:r>
            <a:endParaRPr lang="en-US" altLang="zh-TW" sz="3600" b="1">
              <a:latin typeface="Futura Lt BT" panose="020B0602020204020303" pitchFamily="34" charset="-79"/>
              <a:ea typeface="新細明體" panose="02020500000000000000" pitchFamily="18" charset="-120"/>
            </a:endParaRPr>
          </a:p>
        </p:txBody>
      </p:sp>
      <p:sp>
        <p:nvSpPr>
          <p:cNvPr id="47" name="Text Box 47">
            <a:extLst>
              <a:ext uri="{FF2B5EF4-FFF2-40B4-BE49-F238E27FC236}">
                <a16:creationId xmlns:a16="http://schemas.microsoft.com/office/drawing/2014/main" id="{484A631E-FD07-D24C-9DD2-B003FCB5C2E4}"/>
              </a:ext>
            </a:extLst>
          </p:cNvPr>
          <p:cNvSpPr txBox="1">
            <a:spLocks noChangeArrowheads="1"/>
          </p:cNvSpPr>
          <p:nvPr/>
        </p:nvSpPr>
        <p:spPr bwMode="auto">
          <a:xfrm>
            <a:off x="2645256" y="4732732"/>
            <a:ext cx="4137807" cy="1142813"/>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60000"/>
              </a:lnSpc>
              <a:spcBef>
                <a:spcPct val="50000"/>
              </a:spcBef>
              <a:buFontTx/>
              <a:buNone/>
            </a:pPr>
            <a:r>
              <a:rPr lang="en-US" altLang="zh-TW" dirty="0">
                <a:solidFill>
                  <a:schemeClr val="accent2"/>
                </a:solidFill>
                <a:ea typeface="新細明體" panose="02020500000000000000" pitchFamily="18" charset="-120"/>
              </a:rPr>
              <a:t>                </a:t>
            </a:r>
            <a:r>
              <a:rPr lang="en-US" altLang="zh-TW" dirty="0">
                <a:solidFill>
                  <a:srgbClr val="7030A0"/>
                </a:solidFill>
                <a:ea typeface="新細明體" panose="02020500000000000000" pitchFamily="18" charset="-120"/>
              </a:rPr>
              <a:t>cut size = 13</a:t>
            </a:r>
          </a:p>
          <a:p>
            <a:pPr>
              <a:lnSpc>
                <a:spcPct val="60000"/>
              </a:lnSpc>
              <a:spcBef>
                <a:spcPct val="50000"/>
              </a:spcBef>
              <a:buFontTx/>
              <a:buNone/>
            </a:pPr>
            <a:r>
              <a:rPr lang="en-US" altLang="zh-TW" dirty="0">
                <a:solidFill>
                  <a:schemeClr val="accent2"/>
                </a:solidFill>
                <a:ea typeface="新細明體" panose="02020500000000000000" pitchFamily="18" charset="-120"/>
              </a:rPr>
              <a:t>                </a:t>
            </a:r>
            <a:r>
              <a:rPr lang="en-US" altLang="zh-TW" dirty="0">
                <a:solidFill>
                  <a:srgbClr val="0432FF"/>
                </a:solidFill>
                <a:ea typeface="新細明體" panose="02020500000000000000" pitchFamily="18" charset="-120"/>
              </a:rPr>
              <a:t>cut size = 300</a:t>
            </a:r>
          </a:p>
          <a:p>
            <a:pPr>
              <a:lnSpc>
                <a:spcPct val="60000"/>
              </a:lnSpc>
              <a:spcBef>
                <a:spcPct val="50000"/>
              </a:spcBef>
              <a:buFontTx/>
              <a:buNone/>
            </a:pPr>
            <a:r>
              <a:rPr lang="en-US" altLang="zh-TW" dirty="0">
                <a:solidFill>
                  <a:schemeClr val="accent2"/>
                </a:solidFill>
                <a:ea typeface="新細明體" panose="02020500000000000000" pitchFamily="18" charset="-120"/>
              </a:rPr>
              <a:t>                </a:t>
            </a:r>
            <a:endParaRPr lang="en-US" altLang="zh-TW" sz="2000" dirty="0">
              <a:solidFill>
                <a:srgbClr val="FF0000"/>
              </a:solidFill>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2466728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12C69-978D-A441-880F-2D8EAF64111C}"/>
              </a:ext>
            </a:extLst>
          </p:cNvPr>
          <p:cNvSpPr>
            <a:spLocks noGrp="1"/>
          </p:cNvSpPr>
          <p:nvPr>
            <p:ph type="title"/>
          </p:nvPr>
        </p:nvSpPr>
        <p:spPr/>
        <p:txBody>
          <a:bodyPr/>
          <a:lstStyle/>
          <a:p>
            <a:r>
              <a:rPr lang="en-US" altLang="zh-TW" sz="4000" dirty="0">
                <a:ea typeface="新細明體" panose="02020500000000000000" pitchFamily="18" charset="-120"/>
              </a:rPr>
              <a:t>A Bi-partitioning Example</a:t>
            </a:r>
            <a:endParaRPr lang="en-US" dirty="0"/>
          </a:p>
        </p:txBody>
      </p:sp>
      <p:sp>
        <p:nvSpPr>
          <p:cNvPr id="4" name="Text Box 4">
            <a:extLst>
              <a:ext uri="{FF2B5EF4-FFF2-40B4-BE49-F238E27FC236}">
                <a16:creationId xmlns:a16="http://schemas.microsoft.com/office/drawing/2014/main" id="{51ACAB44-5D5D-164E-88FF-975789C8AE71}"/>
              </a:ext>
            </a:extLst>
          </p:cNvPr>
          <p:cNvSpPr txBox="1">
            <a:spLocks noChangeArrowheads="1"/>
          </p:cNvSpPr>
          <p:nvPr/>
        </p:nvSpPr>
        <p:spPr bwMode="auto">
          <a:xfrm>
            <a:off x="1376226" y="4732732"/>
            <a:ext cx="4137807" cy="1144049"/>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60000"/>
              </a:lnSpc>
              <a:spcBef>
                <a:spcPct val="50000"/>
              </a:spcBef>
              <a:buFontTx/>
              <a:buNone/>
            </a:pPr>
            <a:r>
              <a:rPr lang="en-US" altLang="zh-TW" dirty="0">
                <a:ea typeface="新細明體" panose="02020500000000000000" pitchFamily="18" charset="-120"/>
              </a:rPr>
              <a:t>Min-cut:</a:t>
            </a:r>
          </a:p>
          <a:p>
            <a:pPr>
              <a:lnSpc>
                <a:spcPct val="60000"/>
              </a:lnSpc>
              <a:spcBef>
                <a:spcPct val="50000"/>
              </a:spcBef>
              <a:buFontTx/>
              <a:buNone/>
            </a:pPr>
            <a:r>
              <a:rPr lang="en-US" altLang="zh-TW" dirty="0">
                <a:ea typeface="新細明體" panose="02020500000000000000" pitchFamily="18" charset="-120"/>
              </a:rPr>
              <a:t>Min-bisection-cut:</a:t>
            </a:r>
          </a:p>
          <a:p>
            <a:pPr>
              <a:lnSpc>
                <a:spcPct val="60000"/>
              </a:lnSpc>
              <a:spcBef>
                <a:spcPct val="50000"/>
              </a:spcBef>
              <a:buFontTx/>
              <a:buNone/>
            </a:pPr>
            <a:r>
              <a:rPr lang="en-US" altLang="zh-TW" dirty="0">
                <a:ea typeface="新細明體" panose="02020500000000000000" pitchFamily="18" charset="-120"/>
              </a:rPr>
              <a:t>Min-ratio-cut:</a:t>
            </a:r>
            <a:endParaRPr lang="en-US" altLang="zh-TW" sz="2000" dirty="0">
              <a:latin typeface="Times New Roman" panose="02020603050405020304" pitchFamily="18" charset="0"/>
              <a:ea typeface="新細明體" panose="02020500000000000000" pitchFamily="18" charset="-120"/>
            </a:endParaRPr>
          </a:p>
        </p:txBody>
      </p:sp>
      <p:grpSp>
        <p:nvGrpSpPr>
          <p:cNvPr id="5" name="Group 5">
            <a:extLst>
              <a:ext uri="{FF2B5EF4-FFF2-40B4-BE49-F238E27FC236}">
                <a16:creationId xmlns:a16="http://schemas.microsoft.com/office/drawing/2014/main" id="{D7A31D9A-DD16-4D43-B16A-DEE168259224}"/>
              </a:ext>
            </a:extLst>
          </p:cNvPr>
          <p:cNvGrpSpPr>
            <a:grpSpLocks/>
          </p:cNvGrpSpPr>
          <p:nvPr/>
        </p:nvGrpSpPr>
        <p:grpSpPr bwMode="auto">
          <a:xfrm>
            <a:off x="1730016" y="1624273"/>
            <a:ext cx="4153189" cy="2215034"/>
            <a:chOff x="1872" y="1296"/>
            <a:chExt cx="2160" cy="1152"/>
          </a:xfrm>
        </p:grpSpPr>
        <p:sp>
          <p:nvSpPr>
            <p:cNvPr id="6" name="Oval 6">
              <a:extLst>
                <a:ext uri="{FF2B5EF4-FFF2-40B4-BE49-F238E27FC236}">
                  <a16:creationId xmlns:a16="http://schemas.microsoft.com/office/drawing/2014/main" id="{DD226BD5-639C-A849-B263-6B7CE8A84836}"/>
                </a:ext>
              </a:extLst>
            </p:cNvPr>
            <p:cNvSpPr>
              <a:spLocks noChangeArrowheads="1"/>
            </p:cNvSpPr>
            <p:nvPr/>
          </p:nvSpPr>
          <p:spPr bwMode="auto">
            <a:xfrm>
              <a:off x="187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83D8C934-9AA4-3642-888B-948CFAA5C45B}"/>
                </a:ext>
              </a:extLst>
            </p:cNvPr>
            <p:cNvSpPr>
              <a:spLocks noChangeArrowheads="1"/>
            </p:cNvSpPr>
            <p:nvPr/>
          </p:nvSpPr>
          <p:spPr bwMode="auto">
            <a:xfrm>
              <a:off x="379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Oval 8">
              <a:extLst>
                <a:ext uri="{FF2B5EF4-FFF2-40B4-BE49-F238E27FC236}">
                  <a16:creationId xmlns:a16="http://schemas.microsoft.com/office/drawing/2014/main" id="{06D8F5D1-971F-EB45-850B-5E365E6CBB0A}"/>
                </a:ext>
              </a:extLst>
            </p:cNvPr>
            <p:cNvSpPr>
              <a:spLocks noChangeArrowheads="1"/>
            </p:cNvSpPr>
            <p:nvPr/>
          </p:nvSpPr>
          <p:spPr bwMode="auto">
            <a:xfrm>
              <a:off x="283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Oval 9">
              <a:extLst>
                <a:ext uri="{FF2B5EF4-FFF2-40B4-BE49-F238E27FC236}">
                  <a16:creationId xmlns:a16="http://schemas.microsoft.com/office/drawing/2014/main" id="{D227E450-DBB8-E24D-8434-5AA1645C9A7A}"/>
                </a:ext>
              </a:extLst>
            </p:cNvPr>
            <p:cNvSpPr>
              <a:spLocks noChangeArrowheads="1"/>
            </p:cNvSpPr>
            <p:nvPr/>
          </p:nvSpPr>
          <p:spPr bwMode="auto">
            <a:xfrm>
              <a:off x="283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 name="Oval 10">
              <a:extLst>
                <a:ext uri="{FF2B5EF4-FFF2-40B4-BE49-F238E27FC236}">
                  <a16:creationId xmlns:a16="http://schemas.microsoft.com/office/drawing/2014/main" id="{44F4944A-57FB-8A46-BB67-E7396D960F4B}"/>
                </a:ext>
              </a:extLst>
            </p:cNvPr>
            <p:cNvSpPr>
              <a:spLocks noChangeArrowheads="1"/>
            </p:cNvSpPr>
            <p:nvPr/>
          </p:nvSpPr>
          <p:spPr bwMode="auto">
            <a:xfrm>
              <a:off x="187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Oval 11">
              <a:extLst>
                <a:ext uri="{FF2B5EF4-FFF2-40B4-BE49-F238E27FC236}">
                  <a16:creationId xmlns:a16="http://schemas.microsoft.com/office/drawing/2014/main" id="{2EC0ECCB-F241-9541-B7AA-19999352EB78}"/>
                </a:ext>
              </a:extLst>
            </p:cNvPr>
            <p:cNvSpPr>
              <a:spLocks noChangeArrowheads="1"/>
            </p:cNvSpPr>
            <p:nvPr/>
          </p:nvSpPr>
          <p:spPr bwMode="auto">
            <a:xfrm>
              <a:off x="379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cxnSp>
          <p:nvCxnSpPr>
            <p:cNvPr id="12" name="AutoShape 12">
              <a:extLst>
                <a:ext uri="{FF2B5EF4-FFF2-40B4-BE49-F238E27FC236}">
                  <a16:creationId xmlns:a16="http://schemas.microsoft.com/office/drawing/2014/main" id="{6CE94024-FA13-FA41-9D1E-09AD6134DEEA}"/>
                </a:ext>
              </a:extLst>
            </p:cNvPr>
            <p:cNvCxnSpPr>
              <a:cxnSpLocks noChangeShapeType="1"/>
              <a:stCxn id="6" idx="4"/>
              <a:endCxn id="10" idx="0"/>
            </p:cNvCxnSpPr>
            <p:nvPr/>
          </p:nvCxnSpPr>
          <p:spPr bwMode="auto">
            <a:xfrm>
              <a:off x="199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3">
              <a:extLst>
                <a:ext uri="{FF2B5EF4-FFF2-40B4-BE49-F238E27FC236}">
                  <a16:creationId xmlns:a16="http://schemas.microsoft.com/office/drawing/2014/main" id="{085B5A23-4CB0-0345-B234-37F92FA5AF0F}"/>
                </a:ext>
              </a:extLst>
            </p:cNvPr>
            <p:cNvCxnSpPr>
              <a:cxnSpLocks noChangeShapeType="1"/>
              <a:stCxn id="10" idx="6"/>
              <a:endCxn id="9" idx="2"/>
            </p:cNvCxnSpPr>
            <p:nvPr/>
          </p:nvCxnSpPr>
          <p:spPr bwMode="auto">
            <a:xfrm>
              <a:off x="2121" y="2328"/>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4">
              <a:extLst>
                <a:ext uri="{FF2B5EF4-FFF2-40B4-BE49-F238E27FC236}">
                  <a16:creationId xmlns:a16="http://schemas.microsoft.com/office/drawing/2014/main" id="{801581B7-4BAE-BF44-A31E-A6408D793E37}"/>
                </a:ext>
              </a:extLst>
            </p:cNvPr>
            <p:cNvCxnSpPr>
              <a:cxnSpLocks noChangeShapeType="1"/>
              <a:stCxn id="8" idx="4"/>
              <a:endCxn id="9" idx="0"/>
            </p:cNvCxnSpPr>
            <p:nvPr/>
          </p:nvCxnSpPr>
          <p:spPr bwMode="auto">
            <a:xfrm>
              <a:off x="295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5">
              <a:extLst>
                <a:ext uri="{FF2B5EF4-FFF2-40B4-BE49-F238E27FC236}">
                  <a16:creationId xmlns:a16="http://schemas.microsoft.com/office/drawing/2014/main" id="{F391C761-AF1D-ED4D-8286-08B9903D0C60}"/>
                </a:ext>
              </a:extLst>
            </p:cNvPr>
            <p:cNvCxnSpPr>
              <a:cxnSpLocks noChangeShapeType="1"/>
              <a:stCxn id="8" idx="6"/>
              <a:endCxn id="11" idx="2"/>
            </p:cNvCxnSpPr>
            <p:nvPr/>
          </p:nvCxnSpPr>
          <p:spPr bwMode="auto">
            <a:xfrm>
              <a:off x="3081" y="1416"/>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6">
              <a:extLst>
                <a:ext uri="{FF2B5EF4-FFF2-40B4-BE49-F238E27FC236}">
                  <a16:creationId xmlns:a16="http://schemas.microsoft.com/office/drawing/2014/main" id="{CDA70DBA-6CB6-BD4F-90DF-A3613A96E84A}"/>
                </a:ext>
              </a:extLst>
            </p:cNvPr>
            <p:cNvCxnSpPr>
              <a:cxnSpLocks noChangeShapeType="1"/>
              <a:stCxn id="11" idx="4"/>
              <a:endCxn id="7" idx="0"/>
            </p:cNvCxnSpPr>
            <p:nvPr/>
          </p:nvCxnSpPr>
          <p:spPr bwMode="auto">
            <a:xfrm>
              <a:off x="391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7">
              <a:extLst>
                <a:ext uri="{FF2B5EF4-FFF2-40B4-BE49-F238E27FC236}">
                  <a16:creationId xmlns:a16="http://schemas.microsoft.com/office/drawing/2014/main" id="{4009A1F3-4CC8-A24E-A7F7-DC42FC8CC2AB}"/>
                </a:ext>
              </a:extLst>
            </p:cNvPr>
            <p:cNvCxnSpPr>
              <a:cxnSpLocks noChangeShapeType="1"/>
              <a:stCxn id="9" idx="6"/>
              <a:endCxn id="7" idx="2"/>
            </p:cNvCxnSpPr>
            <p:nvPr/>
          </p:nvCxnSpPr>
          <p:spPr bwMode="auto">
            <a:xfrm>
              <a:off x="3081" y="2328"/>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8">
              <a:extLst>
                <a:ext uri="{FF2B5EF4-FFF2-40B4-BE49-F238E27FC236}">
                  <a16:creationId xmlns:a16="http://schemas.microsoft.com/office/drawing/2014/main" id="{B51CDEBE-8C05-6749-A057-356C9F88251E}"/>
                </a:ext>
              </a:extLst>
            </p:cNvPr>
            <p:cNvCxnSpPr>
              <a:cxnSpLocks noChangeShapeType="1"/>
              <a:stCxn id="6" idx="5"/>
              <a:endCxn id="9" idx="1"/>
            </p:cNvCxnSpPr>
            <p:nvPr/>
          </p:nvCxnSpPr>
          <p:spPr bwMode="auto">
            <a:xfrm>
              <a:off x="207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9">
              <a:extLst>
                <a:ext uri="{FF2B5EF4-FFF2-40B4-BE49-F238E27FC236}">
                  <a16:creationId xmlns:a16="http://schemas.microsoft.com/office/drawing/2014/main" id="{ED5351FA-B5C6-2641-A668-080CFC139157}"/>
                </a:ext>
              </a:extLst>
            </p:cNvPr>
            <p:cNvCxnSpPr>
              <a:cxnSpLocks noChangeShapeType="1"/>
              <a:stCxn id="9" idx="7"/>
              <a:endCxn id="11" idx="3"/>
            </p:cNvCxnSpPr>
            <p:nvPr/>
          </p:nvCxnSpPr>
          <p:spPr bwMode="auto">
            <a:xfrm flipV="1">
              <a:off x="303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20">
              <a:extLst>
                <a:ext uri="{FF2B5EF4-FFF2-40B4-BE49-F238E27FC236}">
                  <a16:creationId xmlns:a16="http://schemas.microsoft.com/office/drawing/2014/main" id="{06416BD5-81F2-7943-B6AE-88BF02C22C19}"/>
                </a:ext>
              </a:extLst>
            </p:cNvPr>
            <p:cNvCxnSpPr>
              <a:cxnSpLocks noChangeShapeType="1"/>
              <a:stCxn id="8" idx="5"/>
              <a:endCxn id="7" idx="1"/>
            </p:cNvCxnSpPr>
            <p:nvPr/>
          </p:nvCxnSpPr>
          <p:spPr bwMode="auto">
            <a:xfrm>
              <a:off x="303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1" name="Text Box 21">
            <a:extLst>
              <a:ext uri="{FF2B5EF4-FFF2-40B4-BE49-F238E27FC236}">
                <a16:creationId xmlns:a16="http://schemas.microsoft.com/office/drawing/2014/main" id="{91076D30-4142-3547-AA4A-9B4AC4569B31}"/>
              </a:ext>
            </a:extLst>
          </p:cNvPr>
          <p:cNvSpPr txBox="1">
            <a:spLocks noChangeArrowheads="1"/>
          </p:cNvSpPr>
          <p:nvPr/>
        </p:nvSpPr>
        <p:spPr bwMode="auto">
          <a:xfrm>
            <a:off x="1730016"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a</a:t>
            </a:r>
          </a:p>
        </p:txBody>
      </p:sp>
      <p:sp>
        <p:nvSpPr>
          <p:cNvPr id="22" name="Text Box 22">
            <a:extLst>
              <a:ext uri="{FF2B5EF4-FFF2-40B4-BE49-F238E27FC236}">
                <a16:creationId xmlns:a16="http://schemas.microsoft.com/office/drawing/2014/main" id="{6BC0A1F6-7B5B-E04C-9142-893D4B2830E0}"/>
              </a:ext>
            </a:extLst>
          </p:cNvPr>
          <p:cNvSpPr txBox="1">
            <a:spLocks noChangeArrowheads="1"/>
          </p:cNvSpPr>
          <p:nvPr/>
        </p:nvSpPr>
        <p:spPr bwMode="auto">
          <a:xfrm>
            <a:off x="1637723" y="3377842"/>
            <a:ext cx="646052"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b</a:t>
            </a:r>
          </a:p>
        </p:txBody>
      </p:sp>
      <p:sp>
        <p:nvSpPr>
          <p:cNvPr id="23" name="Text Box 23">
            <a:extLst>
              <a:ext uri="{FF2B5EF4-FFF2-40B4-BE49-F238E27FC236}">
                <a16:creationId xmlns:a16="http://schemas.microsoft.com/office/drawing/2014/main" id="{58E14EA5-2C79-0044-A5E9-9DECD02E296E}"/>
              </a:ext>
            </a:extLst>
          </p:cNvPr>
          <p:cNvSpPr txBox="1">
            <a:spLocks noChangeArrowheads="1"/>
          </p:cNvSpPr>
          <p:nvPr/>
        </p:nvSpPr>
        <p:spPr bwMode="auto">
          <a:xfrm>
            <a:off x="3575878"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c</a:t>
            </a:r>
          </a:p>
        </p:txBody>
      </p:sp>
      <p:sp>
        <p:nvSpPr>
          <p:cNvPr id="24" name="Text Box 24">
            <a:extLst>
              <a:ext uri="{FF2B5EF4-FFF2-40B4-BE49-F238E27FC236}">
                <a16:creationId xmlns:a16="http://schemas.microsoft.com/office/drawing/2014/main" id="{D776EB72-475D-C64F-AA52-FBF96C23C536}"/>
              </a:ext>
            </a:extLst>
          </p:cNvPr>
          <p:cNvSpPr txBox="1">
            <a:spLocks noChangeArrowheads="1"/>
          </p:cNvSpPr>
          <p:nvPr/>
        </p:nvSpPr>
        <p:spPr bwMode="auto">
          <a:xfrm>
            <a:off x="5421740"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e</a:t>
            </a:r>
          </a:p>
        </p:txBody>
      </p:sp>
      <p:sp>
        <p:nvSpPr>
          <p:cNvPr id="25" name="Text Box 25">
            <a:extLst>
              <a:ext uri="{FF2B5EF4-FFF2-40B4-BE49-F238E27FC236}">
                <a16:creationId xmlns:a16="http://schemas.microsoft.com/office/drawing/2014/main" id="{1A255C7E-2CFF-F140-9D86-49B6862C2F55}"/>
              </a:ext>
            </a:extLst>
          </p:cNvPr>
          <p:cNvSpPr txBox="1">
            <a:spLocks noChangeArrowheads="1"/>
          </p:cNvSpPr>
          <p:nvPr/>
        </p:nvSpPr>
        <p:spPr bwMode="auto">
          <a:xfrm>
            <a:off x="3575878" y="3377842"/>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d</a:t>
            </a:r>
          </a:p>
        </p:txBody>
      </p:sp>
      <p:sp>
        <p:nvSpPr>
          <p:cNvPr id="26" name="Text Box 26">
            <a:extLst>
              <a:ext uri="{FF2B5EF4-FFF2-40B4-BE49-F238E27FC236}">
                <a16:creationId xmlns:a16="http://schemas.microsoft.com/office/drawing/2014/main" id="{AB859CAD-CD37-224D-8D2B-06582D0FC945}"/>
              </a:ext>
            </a:extLst>
          </p:cNvPr>
          <p:cNvSpPr txBox="1">
            <a:spLocks noChangeArrowheads="1"/>
          </p:cNvSpPr>
          <p:nvPr/>
        </p:nvSpPr>
        <p:spPr bwMode="auto">
          <a:xfrm>
            <a:off x="5421740" y="3377842"/>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f</a:t>
            </a:r>
          </a:p>
        </p:txBody>
      </p:sp>
      <p:grpSp>
        <p:nvGrpSpPr>
          <p:cNvPr id="27" name="Group 27">
            <a:extLst>
              <a:ext uri="{FF2B5EF4-FFF2-40B4-BE49-F238E27FC236}">
                <a16:creationId xmlns:a16="http://schemas.microsoft.com/office/drawing/2014/main" id="{9B3DCC66-91E2-3749-97F6-DF78CA0E3887}"/>
              </a:ext>
            </a:extLst>
          </p:cNvPr>
          <p:cNvGrpSpPr>
            <a:grpSpLocks/>
          </p:cNvGrpSpPr>
          <p:nvPr/>
        </p:nvGrpSpPr>
        <p:grpSpPr bwMode="auto">
          <a:xfrm>
            <a:off x="2006895" y="2547204"/>
            <a:ext cx="1845862" cy="1792024"/>
            <a:chOff x="1920" y="1536"/>
            <a:chExt cx="960" cy="932"/>
          </a:xfrm>
        </p:grpSpPr>
        <p:sp>
          <p:nvSpPr>
            <p:cNvPr id="28" name="Line 28">
              <a:extLst>
                <a:ext uri="{FF2B5EF4-FFF2-40B4-BE49-F238E27FC236}">
                  <a16:creationId xmlns:a16="http://schemas.microsoft.com/office/drawing/2014/main" id="{51379CF7-399A-2A47-B20E-5DB81F02CE8A}"/>
                </a:ext>
              </a:extLst>
            </p:cNvPr>
            <p:cNvSpPr>
              <a:spLocks noChangeShapeType="1"/>
            </p:cNvSpPr>
            <p:nvPr/>
          </p:nvSpPr>
          <p:spPr bwMode="auto">
            <a:xfrm>
              <a:off x="2544" y="1536"/>
              <a:ext cx="0" cy="672"/>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9" name="Text Box 29">
              <a:extLst>
                <a:ext uri="{FF2B5EF4-FFF2-40B4-BE49-F238E27FC236}">
                  <a16:creationId xmlns:a16="http://schemas.microsoft.com/office/drawing/2014/main" id="{691F602E-37AD-0542-89FC-7C0F2F20B9EC}"/>
                </a:ext>
              </a:extLst>
            </p:cNvPr>
            <p:cNvSpPr txBox="1">
              <a:spLocks noChangeArrowheads="1"/>
            </p:cNvSpPr>
            <p:nvPr/>
          </p:nvSpPr>
          <p:spPr bwMode="auto">
            <a:xfrm>
              <a:off x="1920" y="2256"/>
              <a:ext cx="960" cy="21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mini-ratio-cut</a:t>
              </a:r>
            </a:p>
          </p:txBody>
        </p:sp>
      </p:grpSp>
      <p:grpSp>
        <p:nvGrpSpPr>
          <p:cNvPr id="30" name="Group 30">
            <a:extLst>
              <a:ext uri="{FF2B5EF4-FFF2-40B4-BE49-F238E27FC236}">
                <a16:creationId xmlns:a16="http://schemas.microsoft.com/office/drawing/2014/main" id="{A388B302-13ED-D942-9F51-1BF159F3509F}"/>
              </a:ext>
            </a:extLst>
          </p:cNvPr>
          <p:cNvGrpSpPr>
            <a:grpSpLocks/>
          </p:cNvGrpSpPr>
          <p:nvPr/>
        </p:nvGrpSpPr>
        <p:grpSpPr bwMode="auto">
          <a:xfrm>
            <a:off x="3575878" y="2824083"/>
            <a:ext cx="2676500" cy="1515145"/>
            <a:chOff x="2736" y="1680"/>
            <a:chExt cx="1392" cy="788"/>
          </a:xfrm>
        </p:grpSpPr>
        <p:sp>
          <p:nvSpPr>
            <p:cNvPr id="31" name="Line 31">
              <a:extLst>
                <a:ext uri="{FF2B5EF4-FFF2-40B4-BE49-F238E27FC236}">
                  <a16:creationId xmlns:a16="http://schemas.microsoft.com/office/drawing/2014/main" id="{73C6796A-D90F-EC4F-B4D8-41C009049FE6}"/>
                </a:ext>
              </a:extLst>
            </p:cNvPr>
            <p:cNvSpPr>
              <a:spLocks noChangeShapeType="1"/>
            </p:cNvSpPr>
            <p:nvPr/>
          </p:nvSpPr>
          <p:spPr bwMode="auto">
            <a:xfrm>
              <a:off x="2736" y="1680"/>
              <a:ext cx="480" cy="528"/>
            </a:xfrm>
            <a:prstGeom prst="line">
              <a:avLst/>
            </a:prstGeom>
            <a:noFill/>
            <a:ln w="38100">
              <a:solidFill>
                <a:srgbClr val="0432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2" name="Text Box 32">
              <a:extLst>
                <a:ext uri="{FF2B5EF4-FFF2-40B4-BE49-F238E27FC236}">
                  <a16:creationId xmlns:a16="http://schemas.microsoft.com/office/drawing/2014/main" id="{2F0B6FE0-D115-2749-AC36-C8B18C9B3FF1}"/>
                </a:ext>
              </a:extLst>
            </p:cNvPr>
            <p:cNvSpPr txBox="1">
              <a:spLocks noChangeArrowheads="1"/>
            </p:cNvSpPr>
            <p:nvPr/>
          </p:nvSpPr>
          <p:spPr bwMode="auto">
            <a:xfrm>
              <a:off x="3072" y="2256"/>
              <a:ext cx="1056" cy="21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min-bisection</a:t>
              </a:r>
            </a:p>
          </p:txBody>
        </p:sp>
      </p:grpSp>
      <p:grpSp>
        <p:nvGrpSpPr>
          <p:cNvPr id="33" name="Group 33">
            <a:extLst>
              <a:ext uri="{FF2B5EF4-FFF2-40B4-BE49-F238E27FC236}">
                <a16:creationId xmlns:a16="http://schemas.microsoft.com/office/drawing/2014/main" id="{02842A82-A48E-FC4D-8F21-117251037E69}"/>
              </a:ext>
            </a:extLst>
          </p:cNvPr>
          <p:cNvGrpSpPr>
            <a:grpSpLocks/>
          </p:cNvGrpSpPr>
          <p:nvPr/>
        </p:nvGrpSpPr>
        <p:grpSpPr bwMode="auto">
          <a:xfrm>
            <a:off x="714792" y="1993445"/>
            <a:ext cx="1845862" cy="961386"/>
            <a:chOff x="1248" y="1248"/>
            <a:chExt cx="960" cy="500"/>
          </a:xfrm>
        </p:grpSpPr>
        <p:sp>
          <p:nvSpPr>
            <p:cNvPr id="34" name="Line 34">
              <a:extLst>
                <a:ext uri="{FF2B5EF4-FFF2-40B4-BE49-F238E27FC236}">
                  <a16:creationId xmlns:a16="http://schemas.microsoft.com/office/drawing/2014/main" id="{7243F267-3CB2-0E41-82CE-39CFC8791DDA}"/>
                </a:ext>
              </a:extLst>
            </p:cNvPr>
            <p:cNvSpPr>
              <a:spLocks noChangeShapeType="1"/>
            </p:cNvSpPr>
            <p:nvPr/>
          </p:nvSpPr>
          <p:spPr bwMode="auto">
            <a:xfrm flipV="1">
              <a:off x="1680" y="1248"/>
              <a:ext cx="528" cy="288"/>
            </a:xfrm>
            <a:prstGeom prst="line">
              <a:avLst/>
            </a:prstGeom>
            <a:noFill/>
            <a:ln w="38100">
              <a:solidFill>
                <a:srgbClr val="7030A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5" name="Text Box 35">
              <a:extLst>
                <a:ext uri="{FF2B5EF4-FFF2-40B4-BE49-F238E27FC236}">
                  <a16:creationId xmlns:a16="http://schemas.microsoft.com/office/drawing/2014/main" id="{ED2E4165-6F28-EB4E-878E-E917AE426423}"/>
                </a:ext>
              </a:extLst>
            </p:cNvPr>
            <p:cNvSpPr txBox="1">
              <a:spLocks noChangeArrowheads="1"/>
            </p:cNvSpPr>
            <p:nvPr/>
          </p:nvSpPr>
          <p:spPr bwMode="auto">
            <a:xfrm>
              <a:off x="1248" y="1536"/>
              <a:ext cx="624" cy="21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min-cut</a:t>
              </a:r>
            </a:p>
          </p:txBody>
        </p:sp>
      </p:grpSp>
      <p:sp>
        <p:nvSpPr>
          <p:cNvPr id="36" name="Text Box 36">
            <a:extLst>
              <a:ext uri="{FF2B5EF4-FFF2-40B4-BE49-F238E27FC236}">
                <a16:creationId xmlns:a16="http://schemas.microsoft.com/office/drawing/2014/main" id="{0ADFA527-8804-E245-B940-B26C07B059A2}"/>
              </a:ext>
            </a:extLst>
          </p:cNvPr>
          <p:cNvSpPr txBox="1">
            <a:spLocks noChangeArrowheads="1"/>
          </p:cNvSpPr>
          <p:nvPr/>
        </p:nvSpPr>
        <p:spPr bwMode="auto">
          <a:xfrm>
            <a:off x="1822309" y="2639497"/>
            <a:ext cx="276879"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endParaRPr lang="zh-TW" altLang="en-US" sz="1600" b="1">
              <a:ea typeface="新細明體" panose="02020500000000000000" pitchFamily="18" charset="-120"/>
            </a:endParaRPr>
          </a:p>
        </p:txBody>
      </p:sp>
      <p:sp>
        <p:nvSpPr>
          <p:cNvPr id="37" name="Text Box 37">
            <a:extLst>
              <a:ext uri="{FF2B5EF4-FFF2-40B4-BE49-F238E27FC236}">
                <a16:creationId xmlns:a16="http://schemas.microsoft.com/office/drawing/2014/main" id="{1965E56B-46D6-C744-9CC6-AF6FF9F93316}"/>
              </a:ext>
            </a:extLst>
          </p:cNvPr>
          <p:cNvSpPr txBox="1">
            <a:spLocks noChangeArrowheads="1"/>
          </p:cNvSpPr>
          <p:nvPr/>
        </p:nvSpPr>
        <p:spPr bwMode="auto">
          <a:xfrm>
            <a:off x="2652947" y="2416455"/>
            <a:ext cx="369172"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9</a:t>
            </a:r>
          </a:p>
        </p:txBody>
      </p:sp>
      <p:sp>
        <p:nvSpPr>
          <p:cNvPr id="38" name="Text Box 38">
            <a:extLst>
              <a:ext uri="{FF2B5EF4-FFF2-40B4-BE49-F238E27FC236}">
                <a16:creationId xmlns:a16="http://schemas.microsoft.com/office/drawing/2014/main" id="{7E57F5CA-514F-C044-9960-25B590E79C1E}"/>
              </a:ext>
            </a:extLst>
          </p:cNvPr>
          <p:cNvSpPr txBox="1">
            <a:spLocks noChangeArrowheads="1"/>
          </p:cNvSpPr>
          <p:nvPr/>
        </p:nvSpPr>
        <p:spPr bwMode="auto">
          <a:xfrm>
            <a:off x="2468361" y="3470135"/>
            <a:ext cx="553759"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a:t>
            </a:r>
          </a:p>
        </p:txBody>
      </p:sp>
      <p:sp>
        <p:nvSpPr>
          <p:cNvPr id="39" name="Text Box 39">
            <a:extLst>
              <a:ext uri="{FF2B5EF4-FFF2-40B4-BE49-F238E27FC236}">
                <a16:creationId xmlns:a16="http://schemas.microsoft.com/office/drawing/2014/main" id="{5DC69C7B-2EF3-E247-9C22-A08AFF07779E}"/>
              </a:ext>
            </a:extLst>
          </p:cNvPr>
          <p:cNvSpPr txBox="1">
            <a:spLocks noChangeArrowheads="1"/>
          </p:cNvSpPr>
          <p:nvPr/>
        </p:nvSpPr>
        <p:spPr bwMode="auto">
          <a:xfrm>
            <a:off x="4314223" y="1716566"/>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0" name="Text Box 40">
            <a:extLst>
              <a:ext uri="{FF2B5EF4-FFF2-40B4-BE49-F238E27FC236}">
                <a16:creationId xmlns:a16="http://schemas.microsoft.com/office/drawing/2014/main" id="{9D4D1994-B2D9-1846-AE6B-DB9AFB6D6EA4}"/>
              </a:ext>
            </a:extLst>
          </p:cNvPr>
          <p:cNvSpPr txBox="1">
            <a:spLocks noChangeArrowheads="1"/>
          </p:cNvSpPr>
          <p:nvPr/>
        </p:nvSpPr>
        <p:spPr bwMode="auto">
          <a:xfrm>
            <a:off x="3852757" y="2085738"/>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1" name="Text Box 41">
            <a:extLst>
              <a:ext uri="{FF2B5EF4-FFF2-40B4-BE49-F238E27FC236}">
                <a16:creationId xmlns:a16="http://schemas.microsoft.com/office/drawing/2014/main" id="{8F7E655A-10FC-274D-9B43-CA1FC26BB80A}"/>
              </a:ext>
            </a:extLst>
          </p:cNvPr>
          <p:cNvSpPr txBox="1">
            <a:spLocks noChangeArrowheads="1"/>
          </p:cNvSpPr>
          <p:nvPr/>
        </p:nvSpPr>
        <p:spPr bwMode="auto">
          <a:xfrm>
            <a:off x="4683395" y="2085738"/>
            <a:ext cx="738345"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2" name="Text Box 42">
            <a:extLst>
              <a:ext uri="{FF2B5EF4-FFF2-40B4-BE49-F238E27FC236}">
                <a16:creationId xmlns:a16="http://schemas.microsoft.com/office/drawing/2014/main" id="{B72EF297-C636-C54C-BFEA-8CD8C1112E2D}"/>
              </a:ext>
            </a:extLst>
          </p:cNvPr>
          <p:cNvSpPr txBox="1">
            <a:spLocks noChangeArrowheads="1"/>
          </p:cNvSpPr>
          <p:nvPr/>
        </p:nvSpPr>
        <p:spPr bwMode="auto">
          <a:xfrm>
            <a:off x="5421740" y="2270325"/>
            <a:ext cx="830638"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100</a:t>
            </a:r>
          </a:p>
        </p:txBody>
      </p:sp>
      <p:sp>
        <p:nvSpPr>
          <p:cNvPr id="43" name="Text Box 43">
            <a:extLst>
              <a:ext uri="{FF2B5EF4-FFF2-40B4-BE49-F238E27FC236}">
                <a16:creationId xmlns:a16="http://schemas.microsoft.com/office/drawing/2014/main" id="{CE56886D-7365-0E44-8D0F-3F23F9C8F661}"/>
              </a:ext>
            </a:extLst>
          </p:cNvPr>
          <p:cNvSpPr txBox="1">
            <a:spLocks noChangeArrowheads="1"/>
          </p:cNvSpPr>
          <p:nvPr/>
        </p:nvSpPr>
        <p:spPr bwMode="auto">
          <a:xfrm>
            <a:off x="3298999" y="2362618"/>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4" name="Text Box 44">
            <a:extLst>
              <a:ext uri="{FF2B5EF4-FFF2-40B4-BE49-F238E27FC236}">
                <a16:creationId xmlns:a16="http://schemas.microsoft.com/office/drawing/2014/main" id="{4582A37F-873A-2B48-B2E2-B1B7B98DFAF2}"/>
              </a:ext>
            </a:extLst>
          </p:cNvPr>
          <p:cNvSpPr txBox="1">
            <a:spLocks noChangeArrowheads="1"/>
          </p:cNvSpPr>
          <p:nvPr/>
        </p:nvSpPr>
        <p:spPr bwMode="auto">
          <a:xfrm>
            <a:off x="4498809" y="3377842"/>
            <a:ext cx="646052"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100</a:t>
            </a:r>
          </a:p>
        </p:txBody>
      </p:sp>
      <p:sp>
        <p:nvSpPr>
          <p:cNvPr id="45" name="Text Box 45">
            <a:extLst>
              <a:ext uri="{FF2B5EF4-FFF2-40B4-BE49-F238E27FC236}">
                <a16:creationId xmlns:a16="http://schemas.microsoft.com/office/drawing/2014/main" id="{107028DE-6774-AA4D-A7DA-811AC5F9087B}"/>
              </a:ext>
            </a:extLst>
          </p:cNvPr>
          <p:cNvSpPr txBox="1">
            <a:spLocks noChangeArrowheads="1"/>
          </p:cNvSpPr>
          <p:nvPr/>
        </p:nvSpPr>
        <p:spPr bwMode="auto">
          <a:xfrm>
            <a:off x="1726171" y="2683721"/>
            <a:ext cx="376863" cy="444160"/>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800" b="1">
                <a:latin typeface="Futura Lt BT" panose="020B0602020204020303" pitchFamily="34" charset="-79"/>
                <a:ea typeface="新細明體" panose="02020500000000000000" pitchFamily="18" charset="-120"/>
              </a:rPr>
              <a:t>4</a:t>
            </a:r>
            <a:endParaRPr lang="en-US" altLang="zh-TW" sz="3600" b="1">
              <a:latin typeface="Futura Lt BT" panose="020B0602020204020303" pitchFamily="34" charset="-79"/>
              <a:ea typeface="新細明體" panose="02020500000000000000" pitchFamily="18" charset="-120"/>
            </a:endParaRPr>
          </a:p>
        </p:txBody>
      </p:sp>
      <p:sp>
        <p:nvSpPr>
          <p:cNvPr id="46" name="Text Box 46">
            <a:extLst>
              <a:ext uri="{FF2B5EF4-FFF2-40B4-BE49-F238E27FC236}">
                <a16:creationId xmlns:a16="http://schemas.microsoft.com/office/drawing/2014/main" id="{EAAF018F-5ED1-734E-ADB3-85026848250F}"/>
              </a:ext>
            </a:extLst>
          </p:cNvPr>
          <p:cNvSpPr txBox="1">
            <a:spLocks noChangeArrowheads="1"/>
          </p:cNvSpPr>
          <p:nvPr/>
        </p:nvSpPr>
        <p:spPr bwMode="auto">
          <a:xfrm>
            <a:off x="6683525" y="3390838"/>
            <a:ext cx="4670271" cy="830997"/>
          </a:xfrm>
          <a:prstGeom prst="rect">
            <a:avLst/>
          </a:prstGeom>
          <a:solidFill>
            <a:schemeClr val="accent6">
              <a:lumMod val="20000"/>
              <a:lumOff val="80000"/>
            </a:schemeClr>
          </a:solidFill>
          <a:ln w="9525">
            <a:solidFill>
              <a:schemeClr val="accent6">
                <a:lumMod val="20000"/>
                <a:lumOff val="80000"/>
              </a:schemeClr>
            </a:solidFill>
            <a:miter lim="800000"/>
            <a:headEnd/>
            <a:tailEnd/>
          </a:ln>
          <a:effectLst/>
        </p:spPr>
        <p:txBody>
          <a:bodyPr wrap="squar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zh-TW" dirty="0">
                <a:ea typeface="新細明體" panose="02020500000000000000" pitchFamily="18" charset="-120"/>
                <a:cs typeface="Arial" panose="020B0604020202020204" pitchFamily="34" charset="0"/>
              </a:rPr>
              <a:t>Ratio-cut helps to identify natural clusters!</a:t>
            </a:r>
          </a:p>
        </p:txBody>
      </p:sp>
      <p:sp>
        <p:nvSpPr>
          <p:cNvPr id="47" name="Text Box 47">
            <a:extLst>
              <a:ext uri="{FF2B5EF4-FFF2-40B4-BE49-F238E27FC236}">
                <a16:creationId xmlns:a16="http://schemas.microsoft.com/office/drawing/2014/main" id="{484A631E-FD07-D24C-9DD2-B003FCB5C2E4}"/>
              </a:ext>
            </a:extLst>
          </p:cNvPr>
          <p:cNvSpPr txBox="1">
            <a:spLocks noChangeArrowheads="1"/>
          </p:cNvSpPr>
          <p:nvPr/>
        </p:nvSpPr>
        <p:spPr bwMode="auto">
          <a:xfrm>
            <a:off x="2645256" y="4732732"/>
            <a:ext cx="4137807" cy="1142813"/>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60000"/>
              </a:lnSpc>
              <a:spcBef>
                <a:spcPct val="50000"/>
              </a:spcBef>
              <a:buFontTx/>
              <a:buNone/>
            </a:pPr>
            <a:r>
              <a:rPr lang="en-US" altLang="zh-TW" dirty="0">
                <a:solidFill>
                  <a:schemeClr val="accent2"/>
                </a:solidFill>
                <a:ea typeface="新細明體" panose="02020500000000000000" pitchFamily="18" charset="-120"/>
              </a:rPr>
              <a:t>                </a:t>
            </a:r>
            <a:r>
              <a:rPr lang="en-US" altLang="zh-TW" dirty="0">
                <a:solidFill>
                  <a:srgbClr val="7030A0"/>
                </a:solidFill>
                <a:ea typeface="新細明體" panose="02020500000000000000" pitchFamily="18" charset="-120"/>
              </a:rPr>
              <a:t>cut size = 13</a:t>
            </a:r>
          </a:p>
          <a:p>
            <a:pPr>
              <a:lnSpc>
                <a:spcPct val="60000"/>
              </a:lnSpc>
              <a:spcBef>
                <a:spcPct val="50000"/>
              </a:spcBef>
              <a:buFontTx/>
              <a:buNone/>
            </a:pPr>
            <a:r>
              <a:rPr lang="en-US" altLang="zh-TW" dirty="0">
                <a:solidFill>
                  <a:schemeClr val="accent2"/>
                </a:solidFill>
                <a:ea typeface="新細明體" panose="02020500000000000000" pitchFamily="18" charset="-120"/>
              </a:rPr>
              <a:t>                </a:t>
            </a:r>
            <a:r>
              <a:rPr lang="en-US" altLang="zh-TW" dirty="0">
                <a:solidFill>
                  <a:srgbClr val="0432FF"/>
                </a:solidFill>
                <a:ea typeface="新細明體" panose="02020500000000000000" pitchFamily="18" charset="-120"/>
              </a:rPr>
              <a:t>cut size = 300</a:t>
            </a:r>
          </a:p>
          <a:p>
            <a:pPr>
              <a:lnSpc>
                <a:spcPct val="60000"/>
              </a:lnSpc>
              <a:spcBef>
                <a:spcPct val="50000"/>
              </a:spcBef>
              <a:buFontTx/>
              <a:buNone/>
            </a:pPr>
            <a:r>
              <a:rPr lang="en-US" altLang="zh-TW" dirty="0">
                <a:solidFill>
                  <a:schemeClr val="accent2"/>
                </a:solidFill>
                <a:ea typeface="新細明體" panose="02020500000000000000" pitchFamily="18" charset="-120"/>
              </a:rPr>
              <a:t>                </a:t>
            </a:r>
            <a:r>
              <a:rPr lang="en-US" altLang="zh-TW" dirty="0">
                <a:solidFill>
                  <a:srgbClr val="FF0000"/>
                </a:solidFill>
                <a:ea typeface="新細明體" panose="02020500000000000000" pitchFamily="18" charset="-120"/>
              </a:rPr>
              <a:t>cut size = 19</a:t>
            </a:r>
            <a:endParaRPr lang="en-US" altLang="zh-TW" sz="2000" dirty="0">
              <a:solidFill>
                <a:srgbClr val="FF0000"/>
              </a:solidFill>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3112430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65E56-DC8C-CF4F-B5DA-7ACABE27E88F}"/>
              </a:ext>
            </a:extLst>
          </p:cNvPr>
          <p:cNvSpPr>
            <a:spLocks noGrp="1"/>
          </p:cNvSpPr>
          <p:nvPr>
            <p:ph type="title"/>
          </p:nvPr>
        </p:nvSpPr>
        <p:spPr/>
        <p:txBody>
          <a:bodyPr/>
          <a:lstStyle/>
          <a:p>
            <a:r>
              <a:rPr lang="en-US" dirty="0"/>
              <a:t>Beyond Bipartition: </a:t>
            </a:r>
            <a:r>
              <a:rPr lang="en-US" i="1" dirty="0"/>
              <a:t>k</a:t>
            </a:r>
            <a:r>
              <a:rPr lang="en-US" dirty="0"/>
              <a:t>-way partition</a:t>
            </a:r>
          </a:p>
        </p:txBody>
      </p:sp>
      <p:sp>
        <p:nvSpPr>
          <p:cNvPr id="3" name="Content Placeholder 2">
            <a:extLst>
              <a:ext uri="{FF2B5EF4-FFF2-40B4-BE49-F238E27FC236}">
                <a16:creationId xmlns:a16="http://schemas.microsoft.com/office/drawing/2014/main" id="{AECE0247-3DAF-924A-AFFF-392C43B53465}"/>
              </a:ext>
            </a:extLst>
          </p:cNvPr>
          <p:cNvSpPr>
            <a:spLocks noGrp="1"/>
          </p:cNvSpPr>
          <p:nvPr>
            <p:ph idx="1"/>
          </p:nvPr>
        </p:nvSpPr>
        <p:spPr/>
        <p:txBody>
          <a:bodyPr/>
          <a:lstStyle/>
          <a:p>
            <a:pPr eaLnBrk="1" hangingPunct="1"/>
            <a:r>
              <a:rPr lang="en-US" altLang="zh-TW" b="1" dirty="0">
                <a:ea typeface="新細明體" panose="02020500000000000000" pitchFamily="18" charset="-120"/>
              </a:rPr>
              <a:t>General multi-way partitioning formulation</a:t>
            </a:r>
          </a:p>
          <a:p>
            <a:pPr lvl="1" eaLnBrk="1" hangingPunct="1"/>
            <a:r>
              <a:rPr lang="en-US" altLang="zh-TW" dirty="0">
                <a:ea typeface="新細明體" panose="02020500000000000000" pitchFamily="18" charset="-120"/>
              </a:rPr>
              <a:t>Partition a network </a:t>
            </a:r>
            <a:r>
              <a:rPr lang="en-US" altLang="zh-TW" i="1" dirty="0">
                <a:ea typeface="新細明體" panose="02020500000000000000" pitchFamily="18" charset="-120"/>
              </a:rPr>
              <a:t>N</a:t>
            </a:r>
            <a:r>
              <a:rPr lang="en-US" altLang="zh-TW" dirty="0">
                <a:ea typeface="新細明體" panose="02020500000000000000" pitchFamily="18" charset="-120"/>
              </a:rPr>
              <a:t> into </a:t>
            </a:r>
            <a:r>
              <a:rPr lang="en-US" altLang="zh-TW" i="1" dirty="0">
                <a:ea typeface="新細明體" panose="02020500000000000000" pitchFamily="18" charset="-120"/>
              </a:rPr>
              <a:t>N</a:t>
            </a:r>
            <a:r>
              <a:rPr lang="en-US" altLang="zh-TW" i="1" baseline="-25000" dirty="0">
                <a:ea typeface="新細明體" panose="02020500000000000000" pitchFamily="18" charset="-120"/>
              </a:rPr>
              <a:t>1</a:t>
            </a:r>
            <a:r>
              <a:rPr lang="en-US" altLang="zh-TW" dirty="0">
                <a:ea typeface="新細明體" panose="02020500000000000000" pitchFamily="18" charset="-120"/>
              </a:rPr>
              <a:t>, </a:t>
            </a:r>
            <a:r>
              <a:rPr lang="en-US" altLang="zh-TW" i="1" dirty="0">
                <a:ea typeface="新細明體" panose="02020500000000000000" pitchFamily="18" charset="-120"/>
              </a:rPr>
              <a:t>N</a:t>
            </a:r>
            <a:r>
              <a:rPr lang="en-US" altLang="zh-TW" i="1" baseline="-25000" dirty="0">
                <a:ea typeface="新細明體" panose="02020500000000000000" pitchFamily="18" charset="-120"/>
              </a:rPr>
              <a:t>2</a:t>
            </a:r>
            <a:r>
              <a:rPr lang="en-US" altLang="zh-TW" dirty="0">
                <a:ea typeface="新細明體" panose="02020500000000000000" pitchFamily="18" charset="-120"/>
              </a:rPr>
              <a:t>, …, </a:t>
            </a:r>
            <a:r>
              <a:rPr lang="en-US" altLang="zh-TW" i="1" dirty="0" err="1">
                <a:ea typeface="新細明體" panose="02020500000000000000" pitchFamily="18" charset="-120"/>
              </a:rPr>
              <a:t>N</a:t>
            </a:r>
            <a:r>
              <a:rPr lang="en-US" altLang="zh-TW" i="1" baseline="-25000" dirty="0" err="1">
                <a:ea typeface="新細明體" panose="02020500000000000000" pitchFamily="18" charset="-120"/>
              </a:rPr>
              <a:t>k</a:t>
            </a:r>
            <a:r>
              <a:rPr lang="en-US" altLang="zh-TW" dirty="0">
                <a:ea typeface="新細明體" panose="02020500000000000000" pitchFamily="18" charset="-120"/>
              </a:rPr>
              <a:t> such that</a:t>
            </a:r>
          </a:p>
          <a:p>
            <a:pPr lvl="2" eaLnBrk="1" hangingPunct="1"/>
            <a:r>
              <a:rPr lang="en-US" altLang="zh-TW" dirty="0">
                <a:ea typeface="新細明體" panose="02020500000000000000" pitchFamily="18" charset="-120"/>
              </a:rPr>
              <a:t>Each partition has an area constraint</a:t>
            </a:r>
          </a:p>
          <a:p>
            <a:pPr eaLnBrk="1" hangingPunct="1"/>
            <a:endParaRPr lang="en-US" altLang="zh-TW" dirty="0">
              <a:ea typeface="新細明體" panose="02020500000000000000" pitchFamily="18" charset="-120"/>
            </a:endParaRPr>
          </a:p>
          <a:p>
            <a:pPr eaLnBrk="1" hangingPunct="1"/>
            <a:endParaRPr lang="en-US" altLang="zh-TW" dirty="0">
              <a:ea typeface="新細明體" panose="02020500000000000000" pitchFamily="18" charset="-120"/>
            </a:endParaRPr>
          </a:p>
          <a:p>
            <a:pPr lvl="2" eaLnBrk="1" hangingPunct="1"/>
            <a:r>
              <a:rPr lang="en-US" altLang="zh-TW" dirty="0">
                <a:ea typeface="新細明體" panose="02020500000000000000" pitchFamily="18" charset="-120"/>
              </a:rPr>
              <a:t>Each partition has an I/O constraint</a:t>
            </a:r>
          </a:p>
          <a:p>
            <a:pPr eaLnBrk="1" hangingPunct="1"/>
            <a:endParaRPr lang="en-US" altLang="zh-TW" dirty="0">
              <a:ea typeface="新細明體" panose="02020500000000000000" pitchFamily="18" charset="-120"/>
            </a:endParaRPr>
          </a:p>
          <a:p>
            <a:pPr eaLnBrk="1" hangingPunct="1"/>
            <a:endParaRPr lang="en-US" altLang="zh-TW" dirty="0">
              <a:ea typeface="新細明體" panose="02020500000000000000" pitchFamily="18" charset="-120"/>
            </a:endParaRPr>
          </a:p>
          <a:p>
            <a:pPr lvl="1" eaLnBrk="1" hangingPunct="1"/>
            <a:r>
              <a:rPr lang="en-US" altLang="zh-TW" dirty="0">
                <a:ea typeface="新細明體" panose="02020500000000000000" pitchFamily="18" charset="-120"/>
              </a:rPr>
              <a:t>Minimize the total interconnection:</a:t>
            </a:r>
            <a:endParaRPr lang="zh-TW" altLang="en-US" dirty="0">
              <a:ea typeface="新細明體" panose="02020500000000000000" pitchFamily="18" charset="-120"/>
            </a:endParaRPr>
          </a:p>
          <a:p>
            <a:endParaRPr lang="en-US" dirty="0"/>
          </a:p>
        </p:txBody>
      </p:sp>
      <p:grpSp>
        <p:nvGrpSpPr>
          <p:cNvPr id="4" name="Group 4">
            <a:extLst>
              <a:ext uri="{FF2B5EF4-FFF2-40B4-BE49-F238E27FC236}">
                <a16:creationId xmlns:a16="http://schemas.microsoft.com/office/drawing/2014/main" id="{4DF8C258-76D0-3246-8E86-D95EE599747C}"/>
              </a:ext>
            </a:extLst>
          </p:cNvPr>
          <p:cNvGrpSpPr>
            <a:grpSpLocks/>
          </p:cNvGrpSpPr>
          <p:nvPr/>
        </p:nvGrpSpPr>
        <p:grpSpPr bwMode="auto">
          <a:xfrm>
            <a:off x="3930650" y="2834594"/>
            <a:ext cx="1417638" cy="703262"/>
            <a:chOff x="1488" y="1872"/>
            <a:chExt cx="893" cy="443"/>
          </a:xfrm>
        </p:grpSpPr>
        <p:sp>
          <p:nvSpPr>
            <p:cNvPr id="5" name="Rectangle 5">
              <a:extLst>
                <a:ext uri="{FF2B5EF4-FFF2-40B4-BE49-F238E27FC236}">
                  <a16:creationId xmlns:a16="http://schemas.microsoft.com/office/drawing/2014/main" id="{5F807097-6E43-5A44-9A31-2BD989595D33}"/>
                </a:ext>
              </a:extLst>
            </p:cNvPr>
            <p:cNvSpPr>
              <a:spLocks noChangeArrowheads="1"/>
            </p:cNvSpPr>
            <p:nvPr/>
          </p:nvSpPr>
          <p:spPr bwMode="auto">
            <a:xfrm>
              <a:off x="1568" y="1872"/>
              <a:ext cx="18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3300">
                  <a:latin typeface="Symbol" pitchFamily="2" charset="2"/>
                  <a:ea typeface="新細明體" panose="02020500000000000000" pitchFamily="18" charset="-120"/>
                </a:rPr>
                <a:t>å</a:t>
              </a:r>
              <a:endParaRPr lang="en-US" altLang="zh-TW" sz="1600" b="1">
                <a:ea typeface="新細明體" panose="02020500000000000000" pitchFamily="18" charset="-120"/>
              </a:endParaRPr>
            </a:p>
          </p:txBody>
        </p:sp>
        <p:sp>
          <p:nvSpPr>
            <p:cNvPr id="6" name="Rectangle 6">
              <a:extLst>
                <a:ext uri="{FF2B5EF4-FFF2-40B4-BE49-F238E27FC236}">
                  <a16:creationId xmlns:a16="http://schemas.microsoft.com/office/drawing/2014/main" id="{6C677593-F60C-8442-A67A-9671438E68D6}"/>
                </a:ext>
              </a:extLst>
            </p:cNvPr>
            <p:cNvSpPr>
              <a:spLocks noChangeArrowheads="1"/>
            </p:cNvSpPr>
            <p:nvPr/>
          </p:nvSpPr>
          <p:spPr bwMode="auto">
            <a:xfrm>
              <a:off x="1539" y="2165"/>
              <a:ext cx="7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300">
                  <a:latin typeface="Symbol" pitchFamily="2" charset="2"/>
                  <a:ea typeface="新細明體" panose="02020500000000000000" pitchFamily="18" charset="-120"/>
                </a:rPr>
                <a:t>Î</a:t>
              </a:r>
              <a:endParaRPr lang="en-US" altLang="zh-TW" sz="1600" b="1">
                <a:ea typeface="新細明體" panose="02020500000000000000" pitchFamily="18" charset="-120"/>
              </a:endParaRPr>
            </a:p>
          </p:txBody>
        </p:sp>
        <p:sp>
          <p:nvSpPr>
            <p:cNvPr id="7" name="Rectangle 7">
              <a:extLst>
                <a:ext uri="{FF2B5EF4-FFF2-40B4-BE49-F238E27FC236}">
                  <a16:creationId xmlns:a16="http://schemas.microsoft.com/office/drawing/2014/main" id="{3687B217-D3CD-634D-A079-BF0BD0EF76E6}"/>
                </a:ext>
              </a:extLst>
            </p:cNvPr>
            <p:cNvSpPr>
              <a:spLocks noChangeArrowheads="1"/>
            </p:cNvSpPr>
            <p:nvPr/>
          </p:nvSpPr>
          <p:spPr bwMode="auto">
            <a:xfrm>
              <a:off x="2092" y="1920"/>
              <a:ext cx="97"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a:latin typeface="Symbol" pitchFamily="2" charset="2"/>
                  <a:ea typeface="新細明體" panose="02020500000000000000" pitchFamily="18" charset="-120"/>
                </a:rPr>
                <a:t>£</a:t>
              </a:r>
              <a:endParaRPr lang="en-US" altLang="zh-TW" sz="1600" b="1">
                <a:ea typeface="新細明體" panose="02020500000000000000" pitchFamily="18" charset="-120"/>
              </a:endParaRPr>
            </a:p>
          </p:txBody>
        </p:sp>
        <p:sp>
          <p:nvSpPr>
            <p:cNvPr id="8" name="Rectangle 8">
              <a:extLst>
                <a:ext uri="{FF2B5EF4-FFF2-40B4-BE49-F238E27FC236}">
                  <a16:creationId xmlns:a16="http://schemas.microsoft.com/office/drawing/2014/main" id="{3C271967-5A70-6942-9B56-67A67470DBF0}"/>
                </a:ext>
              </a:extLst>
            </p:cNvPr>
            <p:cNvSpPr>
              <a:spLocks noChangeArrowheads="1"/>
            </p:cNvSpPr>
            <p:nvPr/>
          </p:nvSpPr>
          <p:spPr bwMode="auto">
            <a:xfrm>
              <a:off x="1675" y="2229"/>
              <a:ext cx="2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9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9" name="Rectangle 9">
              <a:extLst>
                <a:ext uri="{FF2B5EF4-FFF2-40B4-BE49-F238E27FC236}">
                  <a16:creationId xmlns:a16="http://schemas.microsoft.com/office/drawing/2014/main" id="{6D4DD441-7FBD-164E-9275-0BF9917420DA}"/>
                </a:ext>
              </a:extLst>
            </p:cNvPr>
            <p:cNvSpPr>
              <a:spLocks noChangeArrowheads="1"/>
            </p:cNvSpPr>
            <p:nvPr/>
          </p:nvSpPr>
          <p:spPr bwMode="auto">
            <a:xfrm>
              <a:off x="1604" y="2176"/>
              <a:ext cx="69"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3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10" name="Rectangle 10">
              <a:extLst>
                <a:ext uri="{FF2B5EF4-FFF2-40B4-BE49-F238E27FC236}">
                  <a16:creationId xmlns:a16="http://schemas.microsoft.com/office/drawing/2014/main" id="{9E653AA0-A93D-2140-AC7C-E2A733A7940C}"/>
                </a:ext>
              </a:extLst>
            </p:cNvPr>
            <p:cNvSpPr>
              <a:spLocks noChangeArrowheads="1"/>
            </p:cNvSpPr>
            <p:nvPr/>
          </p:nvSpPr>
          <p:spPr bwMode="auto">
            <a:xfrm>
              <a:off x="1488" y="2176"/>
              <a:ext cx="4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300" i="1">
                  <a:latin typeface="Times New Roman" panose="02020603050405020304" pitchFamily="18" charset="0"/>
                  <a:ea typeface="新細明體" panose="02020500000000000000" pitchFamily="18" charset="-120"/>
                </a:rPr>
                <a:t>v</a:t>
              </a:r>
              <a:endParaRPr lang="en-US" altLang="zh-TW" sz="1600" b="1">
                <a:ea typeface="新細明體" panose="02020500000000000000" pitchFamily="18" charset="-120"/>
              </a:endParaRPr>
            </a:p>
          </p:txBody>
        </p:sp>
        <p:sp>
          <p:nvSpPr>
            <p:cNvPr id="11" name="Rectangle 11">
              <a:extLst>
                <a:ext uri="{FF2B5EF4-FFF2-40B4-BE49-F238E27FC236}">
                  <a16:creationId xmlns:a16="http://schemas.microsoft.com/office/drawing/2014/main" id="{F5A61D1B-DB3E-6D42-8442-EEADFF91E368}"/>
                </a:ext>
              </a:extLst>
            </p:cNvPr>
            <p:cNvSpPr>
              <a:spLocks noChangeArrowheads="1"/>
            </p:cNvSpPr>
            <p:nvPr/>
          </p:nvSpPr>
          <p:spPr bwMode="auto">
            <a:xfrm>
              <a:off x="2352" y="2064"/>
              <a:ext cx="29"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3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12" name="Rectangle 12">
              <a:extLst>
                <a:ext uri="{FF2B5EF4-FFF2-40B4-BE49-F238E27FC236}">
                  <a16:creationId xmlns:a16="http://schemas.microsoft.com/office/drawing/2014/main" id="{13FBB30F-7DCF-464D-BD0C-E4B798F36B59}"/>
                </a:ext>
              </a:extLst>
            </p:cNvPr>
            <p:cNvSpPr>
              <a:spLocks noChangeArrowheads="1"/>
            </p:cNvSpPr>
            <p:nvPr/>
          </p:nvSpPr>
          <p:spPr bwMode="auto">
            <a:xfrm>
              <a:off x="2229" y="1941"/>
              <a:ext cx="10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i="1">
                  <a:latin typeface="Times New Roman" panose="02020603050405020304" pitchFamily="18" charset="0"/>
                  <a:ea typeface="新細明體" panose="02020500000000000000" pitchFamily="18" charset="-120"/>
                </a:rPr>
                <a:t>A</a:t>
              </a:r>
              <a:endParaRPr lang="en-US" altLang="zh-TW" sz="1600" b="1">
                <a:ea typeface="新細明體" panose="02020500000000000000" pitchFamily="18" charset="-120"/>
              </a:endParaRPr>
            </a:p>
          </p:txBody>
        </p:sp>
        <p:sp>
          <p:nvSpPr>
            <p:cNvPr id="13" name="Rectangle 13">
              <a:extLst>
                <a:ext uri="{FF2B5EF4-FFF2-40B4-BE49-F238E27FC236}">
                  <a16:creationId xmlns:a16="http://schemas.microsoft.com/office/drawing/2014/main" id="{AF99AB07-B410-AA47-9DCA-8251E673F707}"/>
                </a:ext>
              </a:extLst>
            </p:cNvPr>
            <p:cNvSpPr>
              <a:spLocks noChangeArrowheads="1"/>
            </p:cNvSpPr>
            <p:nvPr/>
          </p:nvSpPr>
          <p:spPr bwMode="auto">
            <a:xfrm>
              <a:off x="1895" y="1941"/>
              <a:ext cx="7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i="1">
                  <a:latin typeface="Times New Roman" panose="02020603050405020304" pitchFamily="18" charset="0"/>
                  <a:ea typeface="新細明體" panose="02020500000000000000" pitchFamily="18" charset="-120"/>
                </a:rPr>
                <a:t>v</a:t>
              </a:r>
              <a:endParaRPr lang="en-US" altLang="zh-TW" sz="1600" b="1">
                <a:ea typeface="新細明體" panose="02020500000000000000" pitchFamily="18" charset="-120"/>
              </a:endParaRPr>
            </a:p>
          </p:txBody>
        </p:sp>
        <p:sp>
          <p:nvSpPr>
            <p:cNvPr id="14" name="Rectangle 14">
              <a:extLst>
                <a:ext uri="{FF2B5EF4-FFF2-40B4-BE49-F238E27FC236}">
                  <a16:creationId xmlns:a16="http://schemas.microsoft.com/office/drawing/2014/main" id="{FFD98137-222F-0A49-BBA5-CE2D5EBA3EA8}"/>
                </a:ext>
              </a:extLst>
            </p:cNvPr>
            <p:cNvSpPr>
              <a:spLocks noChangeArrowheads="1"/>
            </p:cNvSpPr>
            <p:nvPr/>
          </p:nvSpPr>
          <p:spPr bwMode="auto">
            <a:xfrm>
              <a:off x="1739" y="1941"/>
              <a:ext cx="8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i="1">
                  <a:latin typeface="Times New Roman" panose="02020603050405020304" pitchFamily="18" charset="0"/>
                  <a:ea typeface="新細明體" panose="02020500000000000000" pitchFamily="18" charset="-120"/>
                </a:rPr>
                <a:t>a</a:t>
              </a:r>
              <a:endParaRPr lang="en-US" altLang="zh-TW" sz="1600" b="1">
                <a:ea typeface="新細明體" panose="02020500000000000000" pitchFamily="18" charset="-120"/>
              </a:endParaRPr>
            </a:p>
          </p:txBody>
        </p:sp>
        <p:sp>
          <p:nvSpPr>
            <p:cNvPr id="15" name="Rectangle 15">
              <a:extLst>
                <a:ext uri="{FF2B5EF4-FFF2-40B4-BE49-F238E27FC236}">
                  <a16:creationId xmlns:a16="http://schemas.microsoft.com/office/drawing/2014/main" id="{47AF5A89-65F6-8B46-AF81-5F7329A38797}"/>
                </a:ext>
              </a:extLst>
            </p:cNvPr>
            <p:cNvSpPr>
              <a:spLocks noChangeArrowheads="1"/>
            </p:cNvSpPr>
            <p:nvPr/>
          </p:nvSpPr>
          <p:spPr bwMode="auto">
            <a:xfrm>
              <a:off x="1977" y="1941"/>
              <a:ext cx="5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16" name="Rectangle 16">
              <a:extLst>
                <a:ext uri="{FF2B5EF4-FFF2-40B4-BE49-F238E27FC236}">
                  <a16:creationId xmlns:a16="http://schemas.microsoft.com/office/drawing/2014/main" id="{FF82EBCE-9095-7644-9FB6-AD6E296A4FDD}"/>
                </a:ext>
              </a:extLst>
            </p:cNvPr>
            <p:cNvSpPr>
              <a:spLocks noChangeArrowheads="1"/>
            </p:cNvSpPr>
            <p:nvPr/>
          </p:nvSpPr>
          <p:spPr bwMode="auto">
            <a:xfrm>
              <a:off x="1833" y="1941"/>
              <a:ext cx="5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grpSp>
      <p:grpSp>
        <p:nvGrpSpPr>
          <p:cNvPr id="17" name="Group 17">
            <a:extLst>
              <a:ext uri="{FF2B5EF4-FFF2-40B4-BE49-F238E27FC236}">
                <a16:creationId xmlns:a16="http://schemas.microsoft.com/office/drawing/2014/main" id="{96ECD8FF-CCB4-3746-8396-CBEEC168BBDE}"/>
              </a:ext>
            </a:extLst>
          </p:cNvPr>
          <p:cNvGrpSpPr>
            <a:grpSpLocks/>
          </p:cNvGrpSpPr>
          <p:nvPr/>
        </p:nvGrpSpPr>
        <p:grpSpPr bwMode="auto">
          <a:xfrm>
            <a:off x="3762375" y="4343400"/>
            <a:ext cx="1724025" cy="365125"/>
            <a:chOff x="1542" y="2544"/>
            <a:chExt cx="1086" cy="230"/>
          </a:xfrm>
        </p:grpSpPr>
        <p:sp>
          <p:nvSpPr>
            <p:cNvPr id="18" name="Rectangle 18">
              <a:extLst>
                <a:ext uri="{FF2B5EF4-FFF2-40B4-BE49-F238E27FC236}">
                  <a16:creationId xmlns:a16="http://schemas.microsoft.com/office/drawing/2014/main" id="{DCBF9142-A7CA-174B-BF00-95FAA91616D5}"/>
                </a:ext>
              </a:extLst>
            </p:cNvPr>
            <p:cNvSpPr>
              <a:spLocks noChangeArrowheads="1"/>
            </p:cNvSpPr>
            <p:nvPr/>
          </p:nvSpPr>
          <p:spPr bwMode="auto">
            <a:xfrm>
              <a:off x="2601" y="2659"/>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19" name="Rectangle 19">
              <a:extLst>
                <a:ext uri="{FF2B5EF4-FFF2-40B4-BE49-F238E27FC236}">
                  <a16:creationId xmlns:a16="http://schemas.microsoft.com/office/drawing/2014/main" id="{617DAD9A-736B-3C43-8DC5-727567C7A9A5}"/>
                </a:ext>
              </a:extLst>
            </p:cNvPr>
            <p:cNvSpPr>
              <a:spLocks noChangeArrowheads="1"/>
            </p:cNvSpPr>
            <p:nvPr/>
          </p:nvSpPr>
          <p:spPr bwMode="auto">
            <a:xfrm>
              <a:off x="2277" y="2659"/>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20" name="Rectangle 20">
              <a:extLst>
                <a:ext uri="{FF2B5EF4-FFF2-40B4-BE49-F238E27FC236}">
                  <a16:creationId xmlns:a16="http://schemas.microsoft.com/office/drawing/2014/main" id="{6E4201E1-357B-B748-B81B-8A3CEF6FA619}"/>
                </a:ext>
              </a:extLst>
            </p:cNvPr>
            <p:cNvSpPr>
              <a:spLocks noChangeArrowheads="1"/>
            </p:cNvSpPr>
            <p:nvPr/>
          </p:nvSpPr>
          <p:spPr bwMode="auto">
            <a:xfrm>
              <a:off x="1781" y="2659"/>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21" name="Rectangle 21">
              <a:extLst>
                <a:ext uri="{FF2B5EF4-FFF2-40B4-BE49-F238E27FC236}">
                  <a16:creationId xmlns:a16="http://schemas.microsoft.com/office/drawing/2014/main" id="{8C18A6E4-BE5D-694F-A81F-3FAC81352F7E}"/>
                </a:ext>
              </a:extLst>
            </p:cNvPr>
            <p:cNvSpPr>
              <a:spLocks noChangeArrowheads="1"/>
            </p:cNvSpPr>
            <p:nvPr/>
          </p:nvSpPr>
          <p:spPr bwMode="auto">
            <a:xfrm>
              <a:off x="2553" y="2562"/>
              <a:ext cx="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22" name="Rectangle 22">
              <a:extLst>
                <a:ext uri="{FF2B5EF4-FFF2-40B4-BE49-F238E27FC236}">
                  <a16:creationId xmlns:a16="http://schemas.microsoft.com/office/drawing/2014/main" id="{91566003-AC8D-6143-903C-051241E935FD}"/>
                </a:ext>
              </a:extLst>
            </p:cNvPr>
            <p:cNvSpPr>
              <a:spLocks noChangeArrowheads="1"/>
            </p:cNvSpPr>
            <p:nvPr/>
          </p:nvSpPr>
          <p:spPr bwMode="auto">
            <a:xfrm>
              <a:off x="2176" y="2562"/>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23" name="Rectangle 23">
              <a:extLst>
                <a:ext uri="{FF2B5EF4-FFF2-40B4-BE49-F238E27FC236}">
                  <a16:creationId xmlns:a16="http://schemas.microsoft.com/office/drawing/2014/main" id="{C72BE674-CB71-BC4F-B691-A42009968D47}"/>
                </a:ext>
              </a:extLst>
            </p:cNvPr>
            <p:cNvSpPr>
              <a:spLocks noChangeArrowheads="1"/>
            </p:cNvSpPr>
            <p:nvPr/>
          </p:nvSpPr>
          <p:spPr bwMode="auto">
            <a:xfrm>
              <a:off x="1906" y="2562"/>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24" name="Rectangle 24">
              <a:extLst>
                <a:ext uri="{FF2B5EF4-FFF2-40B4-BE49-F238E27FC236}">
                  <a16:creationId xmlns:a16="http://schemas.microsoft.com/office/drawing/2014/main" id="{FD5770CC-C3A6-1645-BBFE-284D76949565}"/>
                </a:ext>
              </a:extLst>
            </p:cNvPr>
            <p:cNvSpPr>
              <a:spLocks noChangeArrowheads="1"/>
            </p:cNvSpPr>
            <p:nvPr/>
          </p:nvSpPr>
          <p:spPr bwMode="auto">
            <a:xfrm>
              <a:off x="1681" y="2562"/>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25" name="Rectangle 25">
              <a:extLst>
                <a:ext uri="{FF2B5EF4-FFF2-40B4-BE49-F238E27FC236}">
                  <a16:creationId xmlns:a16="http://schemas.microsoft.com/office/drawing/2014/main" id="{8DC962AA-7AC1-7248-9AE5-CCAA853D20BA}"/>
                </a:ext>
              </a:extLst>
            </p:cNvPr>
            <p:cNvSpPr>
              <a:spLocks noChangeArrowheads="1"/>
            </p:cNvSpPr>
            <p:nvPr/>
          </p:nvSpPr>
          <p:spPr bwMode="auto">
            <a:xfrm>
              <a:off x="1542" y="2562"/>
              <a:ext cx="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c</a:t>
              </a:r>
              <a:endParaRPr lang="en-US" altLang="zh-TW" sz="1600" b="1">
                <a:ea typeface="新細明體" panose="02020500000000000000" pitchFamily="18" charset="-120"/>
              </a:endParaRPr>
            </a:p>
          </p:txBody>
        </p:sp>
        <p:sp>
          <p:nvSpPr>
            <p:cNvPr id="26" name="Rectangle 26">
              <a:extLst>
                <a:ext uri="{FF2B5EF4-FFF2-40B4-BE49-F238E27FC236}">
                  <a16:creationId xmlns:a16="http://schemas.microsoft.com/office/drawing/2014/main" id="{36026CA3-C9FA-0544-8083-159D66EB1A11}"/>
                </a:ext>
              </a:extLst>
            </p:cNvPr>
            <p:cNvSpPr>
              <a:spLocks noChangeArrowheads="1"/>
            </p:cNvSpPr>
            <p:nvPr/>
          </p:nvSpPr>
          <p:spPr bwMode="auto">
            <a:xfrm>
              <a:off x="2438" y="2544"/>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Symbol" pitchFamily="2" charset="2"/>
                  <a:ea typeface="新細明體" panose="02020500000000000000" pitchFamily="18" charset="-120"/>
                </a:rPr>
                <a:t>£</a:t>
              </a:r>
              <a:endParaRPr lang="en-US" altLang="zh-TW" sz="1600" b="1">
                <a:ea typeface="新細明體" panose="02020500000000000000" pitchFamily="18" charset="-120"/>
              </a:endParaRPr>
            </a:p>
          </p:txBody>
        </p:sp>
        <p:sp>
          <p:nvSpPr>
            <p:cNvPr id="27" name="Rectangle 27">
              <a:extLst>
                <a:ext uri="{FF2B5EF4-FFF2-40B4-BE49-F238E27FC236}">
                  <a16:creationId xmlns:a16="http://schemas.microsoft.com/office/drawing/2014/main" id="{932F4501-04AC-5440-9447-42BBBA9B9D9A}"/>
                </a:ext>
              </a:extLst>
            </p:cNvPr>
            <p:cNvSpPr>
              <a:spLocks noChangeArrowheads="1"/>
            </p:cNvSpPr>
            <p:nvPr/>
          </p:nvSpPr>
          <p:spPr bwMode="auto">
            <a:xfrm>
              <a:off x="2069" y="2544"/>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Symbol" pitchFamily="2" charset="2"/>
                  <a:ea typeface="新細明體" panose="02020500000000000000" pitchFamily="18" charset="-120"/>
                </a:rPr>
                <a:t>-</a:t>
              </a:r>
              <a:endParaRPr lang="en-US" altLang="zh-TW" sz="1600" b="1">
                <a:ea typeface="新細明體" panose="02020500000000000000" pitchFamily="18" charset="-120"/>
              </a:endParaRPr>
            </a:p>
          </p:txBody>
        </p:sp>
        <p:sp>
          <p:nvSpPr>
            <p:cNvPr id="28" name="Rectangle 28">
              <a:extLst>
                <a:ext uri="{FF2B5EF4-FFF2-40B4-BE49-F238E27FC236}">
                  <a16:creationId xmlns:a16="http://schemas.microsoft.com/office/drawing/2014/main" id="{A520CD68-836E-514E-9763-B1DFFCD39CDE}"/>
                </a:ext>
              </a:extLst>
            </p:cNvPr>
            <p:cNvSpPr>
              <a:spLocks noChangeArrowheads="1"/>
            </p:cNvSpPr>
            <p:nvPr/>
          </p:nvSpPr>
          <p:spPr bwMode="auto">
            <a:xfrm>
              <a:off x="2337" y="2562"/>
              <a:ext cx="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29" name="Rectangle 29">
              <a:extLst>
                <a:ext uri="{FF2B5EF4-FFF2-40B4-BE49-F238E27FC236}">
                  <a16:creationId xmlns:a16="http://schemas.microsoft.com/office/drawing/2014/main" id="{E5F13C31-0B62-454F-A021-DEEF722E3F3F}"/>
                </a:ext>
              </a:extLst>
            </p:cNvPr>
            <p:cNvSpPr>
              <a:spLocks noChangeArrowheads="1"/>
            </p:cNvSpPr>
            <p:nvPr/>
          </p:nvSpPr>
          <p:spPr bwMode="auto">
            <a:xfrm>
              <a:off x="1839" y="2562"/>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30" name="Rectangle 30">
              <a:extLst>
                <a:ext uri="{FF2B5EF4-FFF2-40B4-BE49-F238E27FC236}">
                  <a16:creationId xmlns:a16="http://schemas.microsoft.com/office/drawing/2014/main" id="{05F8E59D-E270-2549-B7E4-A7D83BD847EE}"/>
                </a:ext>
              </a:extLst>
            </p:cNvPr>
            <p:cNvSpPr>
              <a:spLocks noChangeArrowheads="1"/>
            </p:cNvSpPr>
            <p:nvPr/>
          </p:nvSpPr>
          <p:spPr bwMode="auto">
            <a:xfrm>
              <a:off x="1616" y="2562"/>
              <a:ext cx="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grpSp>
      <p:grpSp>
        <p:nvGrpSpPr>
          <p:cNvPr id="31" name="Group 31">
            <a:extLst>
              <a:ext uri="{FF2B5EF4-FFF2-40B4-BE49-F238E27FC236}">
                <a16:creationId xmlns:a16="http://schemas.microsoft.com/office/drawing/2014/main" id="{0C61B373-FDC2-DC44-BAB8-3A5B590DF2F5}"/>
              </a:ext>
            </a:extLst>
          </p:cNvPr>
          <p:cNvGrpSpPr>
            <a:grpSpLocks/>
          </p:cNvGrpSpPr>
          <p:nvPr/>
        </p:nvGrpSpPr>
        <p:grpSpPr bwMode="auto">
          <a:xfrm>
            <a:off x="3733800" y="5591174"/>
            <a:ext cx="1784350" cy="674688"/>
            <a:chOff x="1570" y="3135"/>
            <a:chExt cx="1124" cy="425"/>
          </a:xfrm>
        </p:grpSpPr>
        <p:sp>
          <p:nvSpPr>
            <p:cNvPr id="32" name="Rectangle 32">
              <a:extLst>
                <a:ext uri="{FF2B5EF4-FFF2-40B4-BE49-F238E27FC236}">
                  <a16:creationId xmlns:a16="http://schemas.microsoft.com/office/drawing/2014/main" id="{874413A9-468F-F64A-B6E8-716758E40A91}"/>
                </a:ext>
              </a:extLst>
            </p:cNvPr>
            <p:cNvSpPr>
              <a:spLocks noChangeArrowheads="1"/>
            </p:cNvSpPr>
            <p:nvPr/>
          </p:nvSpPr>
          <p:spPr bwMode="auto">
            <a:xfrm>
              <a:off x="2638" y="3200"/>
              <a:ext cx="5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33" name="Rectangle 33">
              <a:extLst>
                <a:ext uri="{FF2B5EF4-FFF2-40B4-BE49-F238E27FC236}">
                  <a16:creationId xmlns:a16="http://schemas.microsoft.com/office/drawing/2014/main" id="{DCAC417C-78A8-F942-A540-56EDBB3E2E41}"/>
                </a:ext>
              </a:extLst>
            </p:cNvPr>
            <p:cNvSpPr>
              <a:spLocks noChangeArrowheads="1"/>
            </p:cNvSpPr>
            <p:nvPr/>
          </p:nvSpPr>
          <p:spPr bwMode="auto">
            <a:xfrm>
              <a:off x="2110" y="3200"/>
              <a:ext cx="4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34" name="Rectangle 34">
              <a:extLst>
                <a:ext uri="{FF2B5EF4-FFF2-40B4-BE49-F238E27FC236}">
                  <a16:creationId xmlns:a16="http://schemas.microsoft.com/office/drawing/2014/main" id="{05818D73-B637-7542-A0D1-CF175093EFF7}"/>
                </a:ext>
              </a:extLst>
            </p:cNvPr>
            <p:cNvSpPr>
              <a:spLocks noChangeArrowheads="1"/>
            </p:cNvSpPr>
            <p:nvPr/>
          </p:nvSpPr>
          <p:spPr bwMode="auto">
            <a:xfrm>
              <a:off x="1873" y="3200"/>
              <a:ext cx="5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35" name="Rectangle 35">
              <a:extLst>
                <a:ext uri="{FF2B5EF4-FFF2-40B4-BE49-F238E27FC236}">
                  <a16:creationId xmlns:a16="http://schemas.microsoft.com/office/drawing/2014/main" id="{AD3FA6EC-F12A-C84F-99B2-A6AE654D8B80}"/>
                </a:ext>
              </a:extLst>
            </p:cNvPr>
            <p:cNvSpPr>
              <a:spLocks noChangeArrowheads="1"/>
            </p:cNvSpPr>
            <p:nvPr/>
          </p:nvSpPr>
          <p:spPr bwMode="auto">
            <a:xfrm>
              <a:off x="2577" y="3305"/>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36" name="Rectangle 36">
              <a:extLst>
                <a:ext uri="{FF2B5EF4-FFF2-40B4-BE49-F238E27FC236}">
                  <a16:creationId xmlns:a16="http://schemas.microsoft.com/office/drawing/2014/main" id="{4D7DC73C-5FD7-9246-8639-0CF350DA5261}"/>
                </a:ext>
              </a:extLst>
            </p:cNvPr>
            <p:cNvSpPr>
              <a:spLocks noChangeArrowheads="1"/>
            </p:cNvSpPr>
            <p:nvPr/>
          </p:nvSpPr>
          <p:spPr bwMode="auto">
            <a:xfrm>
              <a:off x="1624" y="3423"/>
              <a:ext cx="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37" name="Rectangle 37">
              <a:extLst>
                <a:ext uri="{FF2B5EF4-FFF2-40B4-BE49-F238E27FC236}">
                  <a16:creationId xmlns:a16="http://schemas.microsoft.com/office/drawing/2014/main" id="{CAF78BEE-EF01-9F45-893B-AF112A03ACBA}"/>
                </a:ext>
              </a:extLst>
            </p:cNvPr>
            <p:cNvSpPr>
              <a:spLocks noChangeArrowheads="1"/>
            </p:cNvSpPr>
            <p:nvPr/>
          </p:nvSpPr>
          <p:spPr bwMode="auto">
            <a:xfrm>
              <a:off x="2051" y="3305"/>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38" name="Rectangle 38">
              <a:extLst>
                <a:ext uri="{FF2B5EF4-FFF2-40B4-BE49-F238E27FC236}">
                  <a16:creationId xmlns:a16="http://schemas.microsoft.com/office/drawing/2014/main" id="{95A73CDD-5ED0-E24D-8EF4-357B7BC32071}"/>
                </a:ext>
              </a:extLst>
            </p:cNvPr>
            <p:cNvSpPr>
              <a:spLocks noChangeArrowheads="1"/>
            </p:cNvSpPr>
            <p:nvPr/>
          </p:nvSpPr>
          <p:spPr bwMode="auto">
            <a:xfrm>
              <a:off x="2468" y="3200"/>
              <a:ext cx="11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39" name="Rectangle 39">
              <a:extLst>
                <a:ext uri="{FF2B5EF4-FFF2-40B4-BE49-F238E27FC236}">
                  <a16:creationId xmlns:a16="http://schemas.microsoft.com/office/drawing/2014/main" id="{EC029866-7511-6648-926D-73ED73D92512}"/>
                </a:ext>
              </a:extLst>
            </p:cNvPr>
            <p:cNvSpPr>
              <a:spLocks noChangeArrowheads="1"/>
            </p:cNvSpPr>
            <p:nvPr/>
          </p:nvSpPr>
          <p:spPr bwMode="auto">
            <a:xfrm>
              <a:off x="2181" y="3200"/>
              <a:ext cx="11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40" name="Rectangle 40">
              <a:extLst>
                <a:ext uri="{FF2B5EF4-FFF2-40B4-BE49-F238E27FC236}">
                  <a16:creationId xmlns:a16="http://schemas.microsoft.com/office/drawing/2014/main" id="{CDB9FF85-B42A-6441-9F4A-D0C0546F6AA2}"/>
                </a:ext>
              </a:extLst>
            </p:cNvPr>
            <p:cNvSpPr>
              <a:spLocks noChangeArrowheads="1"/>
            </p:cNvSpPr>
            <p:nvPr/>
          </p:nvSpPr>
          <p:spPr bwMode="auto">
            <a:xfrm>
              <a:off x="1942" y="3200"/>
              <a:ext cx="11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41" name="Rectangle 41">
              <a:extLst>
                <a:ext uri="{FF2B5EF4-FFF2-40B4-BE49-F238E27FC236}">
                  <a16:creationId xmlns:a16="http://schemas.microsoft.com/office/drawing/2014/main" id="{C37B27B9-2293-0746-8FDE-37940D8261B7}"/>
                </a:ext>
              </a:extLst>
            </p:cNvPr>
            <p:cNvSpPr>
              <a:spLocks noChangeArrowheads="1"/>
            </p:cNvSpPr>
            <p:nvPr/>
          </p:nvSpPr>
          <p:spPr bwMode="auto">
            <a:xfrm>
              <a:off x="1793" y="3200"/>
              <a:ext cx="7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i="1">
                  <a:latin typeface="Times New Roman" panose="02020603050405020304" pitchFamily="18" charset="0"/>
                  <a:ea typeface="新細明體" panose="02020500000000000000" pitchFamily="18" charset="-120"/>
                </a:rPr>
                <a:t>c</a:t>
              </a:r>
              <a:endParaRPr lang="en-US" altLang="zh-TW" sz="1600" b="1">
                <a:ea typeface="新細明體" panose="02020500000000000000" pitchFamily="18" charset="-120"/>
              </a:endParaRPr>
            </a:p>
          </p:txBody>
        </p:sp>
        <p:sp>
          <p:nvSpPr>
            <p:cNvPr id="42" name="Rectangle 42">
              <a:extLst>
                <a:ext uri="{FF2B5EF4-FFF2-40B4-BE49-F238E27FC236}">
                  <a16:creationId xmlns:a16="http://schemas.microsoft.com/office/drawing/2014/main" id="{512EF93B-EE2D-5544-B8F7-8CA8995B7A6F}"/>
                </a:ext>
              </a:extLst>
            </p:cNvPr>
            <p:cNvSpPr>
              <a:spLocks noChangeArrowheads="1"/>
            </p:cNvSpPr>
            <p:nvPr/>
          </p:nvSpPr>
          <p:spPr bwMode="auto">
            <a:xfrm>
              <a:off x="1686" y="3474"/>
              <a:ext cx="2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9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43" name="Rectangle 43">
              <a:extLst>
                <a:ext uri="{FF2B5EF4-FFF2-40B4-BE49-F238E27FC236}">
                  <a16:creationId xmlns:a16="http://schemas.microsoft.com/office/drawing/2014/main" id="{DF29F920-8004-E24F-80F8-35374EF55643}"/>
                </a:ext>
              </a:extLst>
            </p:cNvPr>
            <p:cNvSpPr>
              <a:spLocks noChangeArrowheads="1"/>
            </p:cNvSpPr>
            <p:nvPr/>
          </p:nvSpPr>
          <p:spPr bwMode="auto">
            <a:xfrm>
              <a:off x="2354" y="3181"/>
              <a:ext cx="9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a:latin typeface="Symbol" pitchFamily="2" charset="2"/>
                  <a:ea typeface="新細明體" panose="02020500000000000000" pitchFamily="18" charset="-120"/>
                </a:rPr>
                <a:t>-</a:t>
              </a:r>
              <a:endParaRPr lang="en-US" altLang="zh-TW" sz="1600" b="1">
                <a:ea typeface="新細明體" panose="02020500000000000000" pitchFamily="18" charset="-120"/>
              </a:endParaRPr>
            </a:p>
          </p:txBody>
        </p:sp>
        <p:sp>
          <p:nvSpPr>
            <p:cNvPr id="44" name="Rectangle 44">
              <a:extLst>
                <a:ext uri="{FF2B5EF4-FFF2-40B4-BE49-F238E27FC236}">
                  <a16:creationId xmlns:a16="http://schemas.microsoft.com/office/drawing/2014/main" id="{FDA29309-3046-7140-A73E-D207F29277D6}"/>
                </a:ext>
              </a:extLst>
            </p:cNvPr>
            <p:cNvSpPr>
              <a:spLocks noChangeArrowheads="1"/>
            </p:cNvSpPr>
            <p:nvPr/>
          </p:nvSpPr>
          <p:spPr bwMode="auto">
            <a:xfrm>
              <a:off x="1570" y="3135"/>
              <a:ext cx="31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3200" dirty="0" err="1">
                  <a:latin typeface="Symbol" pitchFamily="2" charset="2"/>
                  <a:ea typeface="新細明體" panose="02020500000000000000" pitchFamily="18" charset="-120"/>
                </a:rPr>
                <a:t>å</a:t>
              </a:r>
              <a:r>
                <a:rPr lang="en-US" altLang="zh-TW" sz="3200" dirty="0">
                  <a:latin typeface="Symbol" pitchFamily="2" charset="2"/>
                  <a:ea typeface="新細明體" panose="02020500000000000000" pitchFamily="18" charset="-120"/>
                </a:rPr>
                <a:t>  </a:t>
              </a:r>
              <a:endParaRPr lang="en-US" altLang="zh-TW" sz="1600" b="1" dirty="0">
                <a:ea typeface="新細明體" panose="02020500000000000000" pitchFamily="18" charset="-120"/>
              </a:endParaRPr>
            </a:p>
          </p:txBody>
        </p:sp>
      </p:grpSp>
      <p:pic>
        <p:nvPicPr>
          <p:cNvPr id="45" name="Picture 4" descr="partition3">
            <a:extLst>
              <a:ext uri="{FF2B5EF4-FFF2-40B4-BE49-F238E27FC236}">
                <a16:creationId xmlns:a16="http://schemas.microsoft.com/office/drawing/2014/main" id="{7A4AB69F-2C38-0343-8AB2-F7C374C1FFD6}"/>
              </a:ext>
            </a:extLst>
          </p:cNvPr>
          <p:cNvPicPr>
            <a:picLocks noChangeAspect="1" noChangeArrowheads="1"/>
          </p:cNvPicPr>
          <p:nvPr/>
        </p:nvPicPr>
        <p:blipFill>
          <a:blip r:embed="rId3">
            <a:lum bright="-10000" contrast="30000"/>
            <a:extLst>
              <a:ext uri="{28A0092B-C50C-407E-A947-70E740481C1C}">
                <a14:useLocalDpi xmlns:a14="http://schemas.microsoft.com/office/drawing/2010/main" val="0"/>
              </a:ext>
            </a:extLst>
          </a:blip>
          <a:srcRect/>
          <a:stretch>
            <a:fillRect/>
          </a:stretch>
        </p:blipFill>
        <p:spPr bwMode="auto">
          <a:xfrm>
            <a:off x="7183438" y="2580593"/>
            <a:ext cx="4103625" cy="328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5">
            <a:extLst>
              <a:ext uri="{FF2B5EF4-FFF2-40B4-BE49-F238E27FC236}">
                <a16:creationId xmlns:a16="http://schemas.microsoft.com/office/drawing/2014/main" id="{66A28F49-9CD8-3F45-9EAA-5A500A67A28F}"/>
              </a:ext>
            </a:extLst>
          </p:cNvPr>
          <p:cNvSpPr txBox="1"/>
          <p:nvPr/>
        </p:nvSpPr>
        <p:spPr>
          <a:xfrm>
            <a:off x="7377113" y="5778940"/>
            <a:ext cx="3849688"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3-way partitions (</a:t>
            </a:r>
            <a:r>
              <a:rPr lang="en-US" sz="2400" i="1" dirty="0">
                <a:latin typeface="Arial" panose="020B0604020202020204" pitchFamily="34" charset="0"/>
                <a:cs typeface="Arial" panose="020B0604020202020204" pitchFamily="34" charset="0"/>
              </a:rPr>
              <a:t>k=</a:t>
            </a:r>
            <a:r>
              <a:rPr lang="en-US" sz="2400" dirty="0">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2152982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C57F6-49A6-C086-6444-422C53DEFBB2}"/>
              </a:ext>
            </a:extLst>
          </p:cNvPr>
          <p:cNvSpPr>
            <a:spLocks noGrp="1"/>
          </p:cNvSpPr>
          <p:nvPr>
            <p:ph type="title"/>
          </p:nvPr>
        </p:nvSpPr>
        <p:spPr/>
        <p:txBody>
          <a:bodyPr/>
          <a:lstStyle/>
          <a:p>
            <a:r>
              <a:rPr lang="en-US" dirty="0"/>
              <a:t>ACM TAU 2023 Contest: </a:t>
            </a:r>
            <a:r>
              <a:rPr lang="en-US" i="1" dirty="0"/>
              <a:t>k</a:t>
            </a:r>
            <a:r>
              <a:rPr lang="en-US" dirty="0"/>
              <a:t>-way Partition </a:t>
            </a:r>
          </a:p>
        </p:txBody>
      </p:sp>
      <p:pic>
        <p:nvPicPr>
          <p:cNvPr id="5" name="Content Placeholder 4">
            <a:extLst>
              <a:ext uri="{FF2B5EF4-FFF2-40B4-BE49-F238E27FC236}">
                <a16:creationId xmlns:a16="http://schemas.microsoft.com/office/drawing/2014/main" id="{E26D6EE0-2CC9-87F6-2CF8-6C7CED5FD2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8892" y="1537871"/>
            <a:ext cx="4930285" cy="4710113"/>
          </a:xfrm>
        </p:spPr>
      </p:pic>
      <p:pic>
        <p:nvPicPr>
          <p:cNvPr id="2050" name="Picture 2" descr="Intel® Data Center GPU Flex Series - Overview">
            <a:extLst>
              <a:ext uri="{FF2B5EF4-FFF2-40B4-BE49-F238E27FC236}">
                <a16:creationId xmlns:a16="http://schemas.microsoft.com/office/drawing/2014/main" id="{40544E33-CBAE-DED2-6D55-CE13B8286D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3068" y="1404857"/>
            <a:ext cx="2510778" cy="16581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85932C9-265F-AE04-76D6-C9A56ADBAD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7723" y="3479007"/>
            <a:ext cx="3381467" cy="6319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oogle - Wikipedia">
            <a:extLst>
              <a:ext uri="{FF2B5EF4-FFF2-40B4-BE49-F238E27FC236}">
                <a16:creationId xmlns:a16="http://schemas.microsoft.com/office/drawing/2014/main" id="{F1E1C333-CF23-8EAD-D6B0-9E3AAD62D4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7723" y="4779275"/>
            <a:ext cx="3381467" cy="114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300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E87-9BAC-2F46-9CFE-865431CCDE70}"/>
              </a:ext>
            </a:extLst>
          </p:cNvPr>
          <p:cNvSpPr>
            <a:spLocks noGrp="1"/>
          </p:cNvSpPr>
          <p:nvPr>
            <p:ph type="title"/>
          </p:nvPr>
        </p:nvSpPr>
        <p:spPr/>
        <p:txBody>
          <a:bodyPr/>
          <a:lstStyle/>
          <a:p>
            <a:r>
              <a:rPr lang="en-US" dirty="0"/>
              <a:t>Circuit Partitioning Algorithms</a:t>
            </a:r>
          </a:p>
        </p:txBody>
      </p:sp>
      <p:sp>
        <p:nvSpPr>
          <p:cNvPr id="3" name="Content Placeholder 2">
            <a:extLst>
              <a:ext uri="{FF2B5EF4-FFF2-40B4-BE49-F238E27FC236}">
                <a16:creationId xmlns:a16="http://schemas.microsoft.com/office/drawing/2014/main" id="{3865A47A-0662-F14A-BFB0-E9FA82E0C1DD}"/>
              </a:ext>
            </a:extLst>
          </p:cNvPr>
          <p:cNvSpPr>
            <a:spLocks noGrp="1"/>
          </p:cNvSpPr>
          <p:nvPr>
            <p:ph idx="1"/>
          </p:nvPr>
        </p:nvSpPr>
        <p:spPr/>
        <p:txBody>
          <a:bodyPr/>
          <a:lstStyle/>
          <a:p>
            <a:pPr eaLnBrk="1" hangingPunct="1"/>
            <a:r>
              <a:rPr lang="en-US" altLang="zh-TW" dirty="0">
                <a:ea typeface="新細明體" panose="02020500000000000000" pitchFamily="18" charset="-120"/>
              </a:rPr>
              <a:t>Iterative partitioning algorithms</a:t>
            </a:r>
          </a:p>
          <a:p>
            <a:pPr eaLnBrk="1" hangingPunct="1"/>
            <a:r>
              <a:rPr lang="en-US" altLang="zh-TW" dirty="0">
                <a:ea typeface="新細明體" panose="02020500000000000000" pitchFamily="18" charset="-120"/>
              </a:rPr>
              <a:t>Spectral based partitioning algorithms</a:t>
            </a:r>
          </a:p>
          <a:p>
            <a:pPr eaLnBrk="1" hangingPunct="1"/>
            <a:r>
              <a:rPr lang="en-US" altLang="zh-TW" dirty="0">
                <a:ea typeface="新細明體" panose="02020500000000000000" pitchFamily="18" charset="-120"/>
              </a:rPr>
              <a:t>Deterministic vs. probabilistic algorithms</a:t>
            </a:r>
          </a:p>
          <a:p>
            <a:pPr eaLnBrk="1" hangingPunct="1"/>
            <a:r>
              <a:rPr lang="en-US" altLang="zh-TW" dirty="0">
                <a:ea typeface="新細明體" panose="02020500000000000000" pitchFamily="18" charset="-120"/>
              </a:rPr>
              <a:t>Net partitioning vs. module partitioning</a:t>
            </a:r>
          </a:p>
          <a:p>
            <a:pPr eaLnBrk="1" hangingPunct="1"/>
            <a:r>
              <a:rPr lang="en-US" altLang="zh-TW" dirty="0">
                <a:ea typeface="新細明體" panose="02020500000000000000" pitchFamily="18" charset="-120"/>
              </a:rPr>
              <a:t>Multi-way partitioning</a:t>
            </a:r>
          </a:p>
          <a:p>
            <a:pPr eaLnBrk="1" hangingPunct="1"/>
            <a:r>
              <a:rPr lang="en-US" altLang="zh-TW" dirty="0">
                <a:ea typeface="新細明體" panose="02020500000000000000" pitchFamily="18" charset="-120"/>
              </a:rPr>
              <a:t>Multi-level partitioning </a:t>
            </a:r>
          </a:p>
          <a:p>
            <a:pPr eaLnBrk="1" hangingPunct="1"/>
            <a:r>
              <a:rPr lang="en-US" altLang="zh-TW" dirty="0">
                <a:ea typeface="新細明體" panose="02020500000000000000" pitchFamily="18" charset="-120"/>
              </a:rPr>
              <a:t>Further study in partitioning techniques (timing-driven …)</a:t>
            </a:r>
            <a:endParaRPr lang="zh-TW" altLang="en-US" dirty="0">
              <a:ea typeface="新細明體" panose="02020500000000000000" pitchFamily="18" charset="-120"/>
            </a:endParaRPr>
          </a:p>
          <a:p>
            <a:endParaRPr lang="en-US" dirty="0"/>
          </a:p>
        </p:txBody>
      </p:sp>
    </p:spTree>
    <p:extLst>
      <p:ext uri="{BB962C8B-B14F-4D97-AF65-F5344CB8AC3E}">
        <p14:creationId xmlns:p14="http://schemas.microsoft.com/office/powerpoint/2010/main" val="426521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7D26-9705-6C4C-B9F7-62E6478F2965}"/>
              </a:ext>
            </a:extLst>
          </p:cNvPr>
          <p:cNvSpPr>
            <a:spLocks noGrp="1"/>
          </p:cNvSpPr>
          <p:nvPr>
            <p:ph type="title"/>
          </p:nvPr>
        </p:nvSpPr>
        <p:spPr/>
        <p:txBody>
          <a:bodyPr/>
          <a:lstStyle/>
          <a:p>
            <a:r>
              <a:rPr lang="en-US" dirty="0"/>
              <a:t>Iterative Partitioning Algorithms</a:t>
            </a:r>
          </a:p>
        </p:txBody>
      </p:sp>
      <p:sp>
        <p:nvSpPr>
          <p:cNvPr id="3" name="Content Placeholder 2">
            <a:extLst>
              <a:ext uri="{FF2B5EF4-FFF2-40B4-BE49-F238E27FC236}">
                <a16:creationId xmlns:a16="http://schemas.microsoft.com/office/drawing/2014/main" id="{850525E8-4061-FF4C-B7F0-67085C2CCA49}"/>
              </a:ext>
            </a:extLst>
          </p:cNvPr>
          <p:cNvSpPr>
            <a:spLocks noGrp="1"/>
          </p:cNvSpPr>
          <p:nvPr>
            <p:ph idx="1"/>
          </p:nvPr>
        </p:nvSpPr>
        <p:spPr/>
        <p:txBody>
          <a:bodyPr/>
          <a:lstStyle/>
          <a:p>
            <a:pPr eaLnBrk="1" hangingPunct="1"/>
            <a:r>
              <a:rPr lang="en-US" altLang="zh-TW" b="1" dirty="0">
                <a:ea typeface="新細明體" panose="02020500000000000000" pitchFamily="18" charset="-120"/>
              </a:rPr>
              <a:t>Greedy iterative improvement method</a:t>
            </a:r>
          </a:p>
          <a:p>
            <a:pPr lvl="1" eaLnBrk="1" hangingPunct="1"/>
            <a:r>
              <a:rPr lang="en-US" altLang="zh-TW" dirty="0">
                <a:ea typeface="新細明體" panose="02020500000000000000" pitchFamily="18" charset="-120"/>
              </a:rPr>
              <a:t>[Kernighan-Lin 1970]</a:t>
            </a:r>
          </a:p>
          <a:p>
            <a:pPr lvl="1" eaLnBrk="1" hangingPunct="1"/>
            <a:r>
              <a:rPr lang="en-US" altLang="zh-TW" dirty="0">
                <a:ea typeface="新細明體" panose="02020500000000000000" pitchFamily="18" charset="-120"/>
              </a:rPr>
              <a:t>[Fiduccia-</a:t>
            </a:r>
            <a:r>
              <a:rPr lang="en-US" altLang="zh-TW" dirty="0" err="1">
                <a:ea typeface="新細明體" panose="02020500000000000000" pitchFamily="18" charset="-120"/>
              </a:rPr>
              <a:t>Mattheyses</a:t>
            </a:r>
            <a:r>
              <a:rPr lang="en-US" altLang="zh-TW" dirty="0">
                <a:ea typeface="新細明體" panose="02020500000000000000" pitchFamily="18" charset="-120"/>
              </a:rPr>
              <a:t> 1982]</a:t>
            </a:r>
          </a:p>
          <a:p>
            <a:pPr lvl="1" eaLnBrk="1" hangingPunct="1"/>
            <a:r>
              <a:rPr lang="en-US" altLang="zh-TW" dirty="0">
                <a:ea typeface="新細明體" panose="02020500000000000000" pitchFamily="18" charset="-120"/>
              </a:rPr>
              <a:t>[Krishnamurthy 1984]</a:t>
            </a:r>
          </a:p>
          <a:p>
            <a:pPr lvl="1" eaLnBrk="1" hangingPunct="1"/>
            <a:r>
              <a:rPr lang="en-US" altLang="zh-TW" dirty="0">
                <a:ea typeface="新細明體" panose="02020500000000000000" pitchFamily="18" charset="-120"/>
              </a:rPr>
              <a:t>…</a:t>
            </a:r>
          </a:p>
          <a:p>
            <a:pPr eaLnBrk="1" hangingPunct="1"/>
            <a:r>
              <a:rPr lang="en-US" altLang="zh-TW" b="1" dirty="0">
                <a:ea typeface="新細明體" panose="02020500000000000000" pitchFamily="18" charset="-120"/>
              </a:rPr>
              <a:t>Simulated Annealing</a:t>
            </a:r>
          </a:p>
          <a:p>
            <a:pPr lvl="1" eaLnBrk="1" hangingPunct="1"/>
            <a:r>
              <a:rPr lang="en-US" altLang="zh-TW" dirty="0">
                <a:ea typeface="新細明體" panose="02020500000000000000" pitchFamily="18" charset="-120"/>
              </a:rPr>
              <a:t>[</a:t>
            </a:r>
            <a:r>
              <a:rPr lang="en-US" altLang="zh-TW" dirty="0" err="1">
                <a:ea typeface="新細明體" panose="02020500000000000000" pitchFamily="18" charset="-120"/>
              </a:rPr>
              <a:t>Kirkpartrick-Gelatt-Vecchi</a:t>
            </a:r>
            <a:r>
              <a:rPr lang="en-US" altLang="zh-TW" dirty="0">
                <a:ea typeface="新細明體" panose="02020500000000000000" pitchFamily="18" charset="-120"/>
              </a:rPr>
              <a:t> 1983]</a:t>
            </a:r>
          </a:p>
          <a:p>
            <a:pPr lvl="1" eaLnBrk="1" hangingPunct="1"/>
            <a:r>
              <a:rPr lang="en-US" altLang="zh-TW" dirty="0">
                <a:ea typeface="新細明體" panose="02020500000000000000" pitchFamily="18" charset="-120"/>
              </a:rPr>
              <a:t>[Greene-</a:t>
            </a:r>
            <a:r>
              <a:rPr lang="en-US" altLang="zh-TW" dirty="0" err="1">
                <a:ea typeface="新細明體" panose="02020500000000000000" pitchFamily="18" charset="-120"/>
              </a:rPr>
              <a:t>Supowit</a:t>
            </a:r>
            <a:r>
              <a:rPr lang="en-US" altLang="zh-TW" dirty="0">
                <a:ea typeface="新細明體" panose="02020500000000000000" pitchFamily="18" charset="-120"/>
              </a:rPr>
              <a:t> 1984]</a:t>
            </a:r>
          </a:p>
          <a:p>
            <a:pPr lvl="1" eaLnBrk="1" hangingPunct="1"/>
            <a:r>
              <a:rPr lang="en-US" altLang="zh-TW" dirty="0">
                <a:ea typeface="新細明體" panose="02020500000000000000" pitchFamily="18" charset="-120"/>
              </a:rPr>
              <a:t>…</a:t>
            </a:r>
            <a:endParaRPr lang="zh-TW" altLang="en-US" dirty="0">
              <a:ea typeface="新細明體" panose="02020500000000000000" pitchFamily="18" charset="-120"/>
            </a:endParaRPr>
          </a:p>
          <a:p>
            <a:endParaRPr lang="en-US" dirty="0"/>
          </a:p>
        </p:txBody>
      </p:sp>
    </p:spTree>
    <p:extLst>
      <p:ext uri="{BB962C8B-B14F-4D97-AF65-F5344CB8AC3E}">
        <p14:creationId xmlns:p14="http://schemas.microsoft.com/office/powerpoint/2010/main" val="2353637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1403F-9602-354C-BF95-259910C7EF73}"/>
              </a:ext>
            </a:extLst>
          </p:cNvPr>
          <p:cNvSpPr>
            <a:spLocks noGrp="1"/>
          </p:cNvSpPr>
          <p:nvPr>
            <p:ph type="title"/>
          </p:nvPr>
        </p:nvSpPr>
        <p:spPr/>
        <p:txBody>
          <a:bodyPr>
            <a:normAutofit/>
          </a:bodyPr>
          <a:lstStyle/>
          <a:p>
            <a:r>
              <a:rPr lang="en-US" dirty="0">
                <a:effectLst/>
              </a:rPr>
              <a:t>Kernighan-Lin (KL) Algorithm</a:t>
            </a:r>
            <a:endParaRPr lang="en-US" dirty="0"/>
          </a:p>
        </p:txBody>
      </p:sp>
      <p:sp>
        <p:nvSpPr>
          <p:cNvPr id="3" name="Content Placeholder 2">
            <a:extLst>
              <a:ext uri="{FF2B5EF4-FFF2-40B4-BE49-F238E27FC236}">
                <a16:creationId xmlns:a16="http://schemas.microsoft.com/office/drawing/2014/main" id="{C7572643-57CF-1242-84A8-3868AD83F4B4}"/>
              </a:ext>
            </a:extLst>
          </p:cNvPr>
          <p:cNvSpPr>
            <a:spLocks noGrp="1"/>
          </p:cNvSpPr>
          <p:nvPr>
            <p:ph idx="1"/>
          </p:nvPr>
        </p:nvSpPr>
        <p:spPr/>
        <p:txBody>
          <a:bodyPr/>
          <a:lstStyle/>
          <a:p>
            <a:r>
              <a:rPr lang="en-US" dirty="0"/>
              <a:t>“An Efficient Heuristic Procedure for Partitioning Graphs,” </a:t>
            </a:r>
            <a:r>
              <a:rPr lang="en-US" i="1" dirty="0"/>
              <a:t>The Bell System Technical Journal</a:t>
            </a:r>
            <a:r>
              <a:rPr lang="en-US" dirty="0"/>
              <a:t>, 49(2):291-307, 1970</a:t>
            </a:r>
          </a:p>
        </p:txBody>
      </p:sp>
      <p:pic>
        <p:nvPicPr>
          <p:cNvPr id="20484" name="Picture 4" descr="PPT - Kernighan-Lin Algorithm PowerPoint Presentation, free download -  ID:1438810">
            <a:extLst>
              <a:ext uri="{FF2B5EF4-FFF2-40B4-BE49-F238E27FC236}">
                <a16:creationId xmlns:a16="http://schemas.microsoft.com/office/drawing/2014/main" id="{C650B918-949F-AB4B-8959-7466254D5B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38" t="34762" r="15595" b="39365"/>
          <a:stretch/>
        </p:blipFill>
        <p:spPr bwMode="auto">
          <a:xfrm>
            <a:off x="838200" y="2830283"/>
            <a:ext cx="10515132" cy="295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261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E5D0-D058-D940-9249-51A231531FCA}"/>
              </a:ext>
            </a:extLst>
          </p:cNvPr>
          <p:cNvSpPr>
            <a:spLocks noGrp="1"/>
          </p:cNvSpPr>
          <p:nvPr>
            <p:ph type="title"/>
          </p:nvPr>
        </p:nvSpPr>
        <p:spPr/>
        <p:txBody>
          <a:bodyPr/>
          <a:lstStyle/>
          <a:p>
            <a:r>
              <a:rPr lang="en-US" dirty="0"/>
              <a:t>Restricted Partition Problem</a:t>
            </a:r>
          </a:p>
        </p:txBody>
      </p:sp>
      <p:sp>
        <p:nvSpPr>
          <p:cNvPr id="3" name="Content Placeholder 2">
            <a:extLst>
              <a:ext uri="{FF2B5EF4-FFF2-40B4-BE49-F238E27FC236}">
                <a16:creationId xmlns:a16="http://schemas.microsoft.com/office/drawing/2014/main" id="{9CC30A0D-AE68-4F40-AF12-092CF969756C}"/>
              </a:ext>
            </a:extLst>
          </p:cNvPr>
          <p:cNvSpPr>
            <a:spLocks noGrp="1"/>
          </p:cNvSpPr>
          <p:nvPr>
            <p:ph idx="1"/>
          </p:nvPr>
        </p:nvSpPr>
        <p:spPr/>
        <p:txBody>
          <a:bodyPr/>
          <a:lstStyle/>
          <a:p>
            <a:pPr eaLnBrk="1" hangingPunct="1"/>
            <a:r>
              <a:rPr lang="en-US" altLang="zh-TW" b="1" dirty="0">
                <a:ea typeface="新細明體" panose="02020500000000000000" pitchFamily="18" charset="-120"/>
              </a:rPr>
              <a:t>Restrictions</a:t>
            </a:r>
          </a:p>
          <a:p>
            <a:pPr lvl="1" eaLnBrk="1" hangingPunct="1"/>
            <a:r>
              <a:rPr lang="en-US" altLang="zh-TW" dirty="0">
                <a:ea typeface="新細明體" panose="02020500000000000000" pitchFamily="18" charset="-120"/>
              </a:rPr>
              <a:t>For </a:t>
            </a:r>
            <a:r>
              <a:rPr lang="en-US" altLang="zh-TW" dirty="0" err="1">
                <a:ea typeface="新細明體" panose="02020500000000000000" pitchFamily="18" charset="-120"/>
              </a:rPr>
              <a:t>Bisectioning</a:t>
            </a:r>
            <a:r>
              <a:rPr lang="en-US" altLang="zh-TW" dirty="0">
                <a:ea typeface="新細明體" panose="02020500000000000000" pitchFamily="18" charset="-120"/>
              </a:rPr>
              <a:t> of circuit (k=2, two-way partitioning)</a:t>
            </a:r>
          </a:p>
          <a:p>
            <a:pPr lvl="1" eaLnBrk="1" hangingPunct="1"/>
            <a:r>
              <a:rPr lang="en-US" altLang="zh-TW" dirty="0">
                <a:ea typeface="新細明體" panose="02020500000000000000" pitchFamily="18" charset="-120"/>
              </a:rPr>
              <a:t>Assume all gates are of the same size</a:t>
            </a:r>
          </a:p>
          <a:p>
            <a:pPr lvl="1" eaLnBrk="1" hangingPunct="1"/>
            <a:r>
              <a:rPr lang="en-US" altLang="zh-TW" dirty="0">
                <a:ea typeface="新細明體" panose="02020500000000000000" pitchFamily="18" charset="-120"/>
              </a:rPr>
              <a:t>Works only for 2-terminal nets</a:t>
            </a:r>
          </a:p>
          <a:p>
            <a:pPr eaLnBrk="1" hangingPunct="1"/>
            <a:r>
              <a:rPr lang="en-US" altLang="zh-TW" b="1" dirty="0">
                <a:ea typeface="新細明體" panose="02020500000000000000" pitchFamily="18" charset="-120"/>
              </a:rPr>
              <a:t>If all nets are 2-terminal, the hypergraph is called a graph</a:t>
            </a:r>
            <a:endParaRPr lang="zh-TW" altLang="en-US" b="1" dirty="0">
              <a:ea typeface="新細明體" panose="02020500000000000000" pitchFamily="18" charset="-120"/>
            </a:endParaRPr>
          </a:p>
          <a:p>
            <a:endParaRPr lang="en-US" dirty="0"/>
          </a:p>
        </p:txBody>
      </p:sp>
      <p:grpSp>
        <p:nvGrpSpPr>
          <p:cNvPr id="4" name="Group 4">
            <a:extLst>
              <a:ext uri="{FF2B5EF4-FFF2-40B4-BE49-F238E27FC236}">
                <a16:creationId xmlns:a16="http://schemas.microsoft.com/office/drawing/2014/main" id="{60006068-E653-154E-B8AC-841D18E25AC9}"/>
              </a:ext>
            </a:extLst>
          </p:cNvPr>
          <p:cNvGrpSpPr>
            <a:grpSpLocks/>
          </p:cNvGrpSpPr>
          <p:nvPr/>
        </p:nvGrpSpPr>
        <p:grpSpPr bwMode="auto">
          <a:xfrm>
            <a:off x="1722416" y="4087813"/>
            <a:ext cx="3914775" cy="1931987"/>
            <a:chOff x="510" y="2640"/>
            <a:chExt cx="2466" cy="1217"/>
          </a:xfrm>
        </p:grpSpPr>
        <p:sp>
          <p:nvSpPr>
            <p:cNvPr id="5" name="Oval 5">
              <a:extLst>
                <a:ext uri="{FF2B5EF4-FFF2-40B4-BE49-F238E27FC236}">
                  <a16:creationId xmlns:a16="http://schemas.microsoft.com/office/drawing/2014/main" id="{4ECCF8DB-2504-9A40-A0CB-47214F227104}"/>
                </a:ext>
              </a:extLst>
            </p:cNvPr>
            <p:cNvSpPr>
              <a:spLocks noChangeAspect="1" noChangeArrowheads="1"/>
            </p:cNvSpPr>
            <p:nvPr/>
          </p:nvSpPr>
          <p:spPr bwMode="auto">
            <a:xfrm rot="8402547">
              <a:off x="1649" y="3167"/>
              <a:ext cx="69" cy="69"/>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Oval 6">
              <a:extLst>
                <a:ext uri="{FF2B5EF4-FFF2-40B4-BE49-F238E27FC236}">
                  <a16:creationId xmlns:a16="http://schemas.microsoft.com/office/drawing/2014/main" id="{D1FC16D6-A074-E142-B6A5-F81FF288968F}"/>
                </a:ext>
              </a:extLst>
            </p:cNvPr>
            <p:cNvSpPr>
              <a:spLocks noChangeAspect="1" noChangeArrowheads="1"/>
            </p:cNvSpPr>
            <p:nvPr/>
          </p:nvSpPr>
          <p:spPr bwMode="auto">
            <a:xfrm rot="8402547">
              <a:off x="2704" y="3465"/>
              <a:ext cx="68" cy="69"/>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067DD5ED-8BE4-8E47-B293-82F9E0A13BA5}"/>
                </a:ext>
              </a:extLst>
            </p:cNvPr>
            <p:cNvSpPr>
              <a:spLocks noChangeAspect="1" noChangeArrowheads="1"/>
            </p:cNvSpPr>
            <p:nvPr/>
          </p:nvSpPr>
          <p:spPr bwMode="auto">
            <a:xfrm rot="8402547">
              <a:off x="2222" y="2869"/>
              <a:ext cx="69" cy="69"/>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Oval 8">
              <a:extLst>
                <a:ext uri="{FF2B5EF4-FFF2-40B4-BE49-F238E27FC236}">
                  <a16:creationId xmlns:a16="http://schemas.microsoft.com/office/drawing/2014/main" id="{3944B5B9-0059-0A4E-B015-B2DC02E0F3EB}"/>
                </a:ext>
              </a:extLst>
            </p:cNvPr>
            <p:cNvSpPr>
              <a:spLocks noChangeAspect="1" noChangeArrowheads="1"/>
            </p:cNvSpPr>
            <p:nvPr/>
          </p:nvSpPr>
          <p:spPr bwMode="auto">
            <a:xfrm rot="8402547">
              <a:off x="2222" y="3465"/>
              <a:ext cx="69" cy="69"/>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AutoShape 9">
              <a:extLst>
                <a:ext uri="{FF2B5EF4-FFF2-40B4-BE49-F238E27FC236}">
                  <a16:creationId xmlns:a16="http://schemas.microsoft.com/office/drawing/2014/main" id="{4FC81A4D-AAF0-B04A-8B6A-01334596A694}"/>
                </a:ext>
              </a:extLst>
            </p:cNvPr>
            <p:cNvSpPr>
              <a:spLocks noChangeAspect="1" noChangeArrowheads="1"/>
            </p:cNvSpPr>
            <p:nvPr/>
          </p:nvSpPr>
          <p:spPr bwMode="auto">
            <a:xfrm>
              <a:off x="2148" y="3412"/>
              <a:ext cx="687" cy="174"/>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 name="AutoShape 10">
              <a:extLst>
                <a:ext uri="{FF2B5EF4-FFF2-40B4-BE49-F238E27FC236}">
                  <a16:creationId xmlns:a16="http://schemas.microsoft.com/office/drawing/2014/main" id="{84283782-6CD6-C646-99D1-AD1A49623ABA}"/>
                </a:ext>
              </a:extLst>
            </p:cNvPr>
            <p:cNvSpPr>
              <a:spLocks noChangeAspect="1" noChangeArrowheads="1"/>
            </p:cNvSpPr>
            <p:nvPr/>
          </p:nvSpPr>
          <p:spPr bwMode="auto">
            <a:xfrm rot="3008715">
              <a:off x="2020" y="3113"/>
              <a:ext cx="945" cy="173"/>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Text Box 11">
              <a:extLst>
                <a:ext uri="{FF2B5EF4-FFF2-40B4-BE49-F238E27FC236}">
                  <a16:creationId xmlns:a16="http://schemas.microsoft.com/office/drawing/2014/main" id="{E571EB46-C8DF-4E4A-948A-26899519F947}"/>
                </a:ext>
              </a:extLst>
            </p:cNvPr>
            <p:cNvSpPr txBox="1">
              <a:spLocks noChangeAspect="1" noChangeArrowheads="1"/>
            </p:cNvSpPr>
            <p:nvPr/>
          </p:nvSpPr>
          <p:spPr bwMode="auto">
            <a:xfrm>
              <a:off x="1428" y="289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12" name="Text Box 12">
              <a:extLst>
                <a:ext uri="{FF2B5EF4-FFF2-40B4-BE49-F238E27FC236}">
                  <a16:creationId xmlns:a16="http://schemas.microsoft.com/office/drawing/2014/main" id="{0FC34FF5-F00E-474E-9E7D-FE43FD138CE8}"/>
                </a:ext>
              </a:extLst>
            </p:cNvPr>
            <p:cNvSpPr txBox="1">
              <a:spLocks noChangeAspect="1" noChangeArrowheads="1"/>
            </p:cNvSpPr>
            <p:nvPr/>
          </p:nvSpPr>
          <p:spPr bwMode="auto">
            <a:xfrm>
              <a:off x="2309" y="2640"/>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B</a:t>
              </a:r>
            </a:p>
          </p:txBody>
        </p:sp>
        <p:sp>
          <p:nvSpPr>
            <p:cNvPr id="13" name="Text Box 13">
              <a:extLst>
                <a:ext uri="{FF2B5EF4-FFF2-40B4-BE49-F238E27FC236}">
                  <a16:creationId xmlns:a16="http://schemas.microsoft.com/office/drawing/2014/main" id="{5C503D0C-5793-ED45-994B-D8A031E6D397}"/>
                </a:ext>
              </a:extLst>
            </p:cNvPr>
            <p:cNvSpPr txBox="1">
              <a:spLocks noChangeAspect="1" noChangeArrowheads="1"/>
            </p:cNvSpPr>
            <p:nvPr/>
          </p:nvSpPr>
          <p:spPr bwMode="auto">
            <a:xfrm>
              <a:off x="2111" y="356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14" name="Text Box 14">
              <a:extLst>
                <a:ext uri="{FF2B5EF4-FFF2-40B4-BE49-F238E27FC236}">
                  <a16:creationId xmlns:a16="http://schemas.microsoft.com/office/drawing/2014/main" id="{BB9C0D7E-B554-094F-8E9B-F073971F264C}"/>
                </a:ext>
              </a:extLst>
            </p:cNvPr>
            <p:cNvSpPr txBox="1">
              <a:spLocks noChangeAspect="1" noChangeArrowheads="1"/>
            </p:cNvSpPr>
            <p:nvPr/>
          </p:nvSpPr>
          <p:spPr bwMode="auto">
            <a:xfrm>
              <a:off x="2721" y="3557"/>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15" name="Text Box 15">
              <a:extLst>
                <a:ext uri="{FF2B5EF4-FFF2-40B4-BE49-F238E27FC236}">
                  <a16:creationId xmlns:a16="http://schemas.microsoft.com/office/drawing/2014/main" id="{2B48A11C-43B9-BE4A-B233-6D08E13409BC}"/>
                </a:ext>
              </a:extLst>
            </p:cNvPr>
            <p:cNvSpPr txBox="1">
              <a:spLocks noChangeAspect="1" noChangeArrowheads="1"/>
            </p:cNvSpPr>
            <p:nvPr/>
          </p:nvSpPr>
          <p:spPr bwMode="auto">
            <a:xfrm>
              <a:off x="510" y="3339"/>
              <a:ext cx="142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a:solidFill>
                    <a:schemeClr val="tx2"/>
                  </a:solidFill>
                  <a:ea typeface="新細明體" panose="02020500000000000000" pitchFamily="18" charset="-120"/>
                </a:rPr>
                <a:t>Hypergraph </a:t>
              </a:r>
            </a:p>
            <a:p>
              <a:pPr eaLnBrk="1" hangingPunct="1">
                <a:spcBef>
                  <a:spcPct val="0"/>
                </a:spcBef>
                <a:buFontTx/>
                <a:buNone/>
              </a:pPr>
              <a:r>
                <a:rPr lang="en-US" altLang="zh-TW">
                  <a:solidFill>
                    <a:schemeClr val="tx2"/>
                  </a:solidFill>
                  <a:ea typeface="新細明體" panose="02020500000000000000" pitchFamily="18" charset="-120"/>
                </a:rPr>
                <a:t>Representation</a:t>
              </a:r>
            </a:p>
          </p:txBody>
        </p:sp>
        <p:sp>
          <p:nvSpPr>
            <p:cNvPr id="16" name="AutoShape 16">
              <a:extLst>
                <a:ext uri="{FF2B5EF4-FFF2-40B4-BE49-F238E27FC236}">
                  <a16:creationId xmlns:a16="http://schemas.microsoft.com/office/drawing/2014/main" id="{1CE16D33-4BB5-884B-A014-6112AB30DA7D}"/>
                </a:ext>
              </a:extLst>
            </p:cNvPr>
            <p:cNvSpPr>
              <a:spLocks noChangeAspect="1" noChangeArrowheads="1"/>
            </p:cNvSpPr>
            <p:nvPr/>
          </p:nvSpPr>
          <p:spPr bwMode="auto">
            <a:xfrm rot="1644608">
              <a:off x="1521" y="3260"/>
              <a:ext cx="887" cy="174"/>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 name="AutoShape 17">
              <a:extLst>
                <a:ext uri="{FF2B5EF4-FFF2-40B4-BE49-F238E27FC236}">
                  <a16:creationId xmlns:a16="http://schemas.microsoft.com/office/drawing/2014/main" id="{BED016E9-D6CA-4546-A8B5-DF9EE54D4B73}"/>
                </a:ext>
              </a:extLst>
            </p:cNvPr>
            <p:cNvSpPr>
              <a:spLocks noChangeAspect="1" noChangeArrowheads="1"/>
            </p:cNvSpPr>
            <p:nvPr/>
          </p:nvSpPr>
          <p:spPr bwMode="auto">
            <a:xfrm rot="-5393755">
              <a:off x="1864" y="3122"/>
              <a:ext cx="779" cy="174"/>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grpSp>
        <p:nvGrpSpPr>
          <p:cNvPr id="18" name="Group 18">
            <a:extLst>
              <a:ext uri="{FF2B5EF4-FFF2-40B4-BE49-F238E27FC236}">
                <a16:creationId xmlns:a16="http://schemas.microsoft.com/office/drawing/2014/main" id="{643BE5A4-2699-EC45-AA18-06ED7102D6C5}"/>
              </a:ext>
            </a:extLst>
          </p:cNvPr>
          <p:cNvGrpSpPr>
            <a:grpSpLocks/>
          </p:cNvGrpSpPr>
          <p:nvPr/>
        </p:nvGrpSpPr>
        <p:grpSpPr bwMode="auto">
          <a:xfrm>
            <a:off x="6627420" y="4160838"/>
            <a:ext cx="3730625" cy="1858962"/>
            <a:chOff x="3072" y="2686"/>
            <a:chExt cx="2350" cy="1171"/>
          </a:xfrm>
        </p:grpSpPr>
        <p:sp>
          <p:nvSpPr>
            <p:cNvPr id="19" name="Text Box 19">
              <a:extLst>
                <a:ext uri="{FF2B5EF4-FFF2-40B4-BE49-F238E27FC236}">
                  <a16:creationId xmlns:a16="http://schemas.microsoft.com/office/drawing/2014/main" id="{39E23704-F4E2-6E41-8D11-D432889CAB7F}"/>
                </a:ext>
              </a:extLst>
            </p:cNvPr>
            <p:cNvSpPr txBox="1">
              <a:spLocks noChangeAspect="1" noChangeArrowheads="1"/>
            </p:cNvSpPr>
            <p:nvPr/>
          </p:nvSpPr>
          <p:spPr bwMode="auto">
            <a:xfrm>
              <a:off x="3072" y="3339"/>
              <a:ext cx="142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dirty="0">
                  <a:solidFill>
                    <a:schemeClr val="tx2"/>
                  </a:solidFill>
                  <a:ea typeface="新細明體" panose="02020500000000000000" pitchFamily="18" charset="-120"/>
                </a:rPr>
                <a:t>Graph </a:t>
              </a:r>
            </a:p>
            <a:p>
              <a:pPr eaLnBrk="1" hangingPunct="1">
                <a:spcBef>
                  <a:spcPct val="0"/>
                </a:spcBef>
                <a:buFontTx/>
                <a:buNone/>
              </a:pPr>
              <a:r>
                <a:rPr lang="en-US" altLang="zh-TW" dirty="0">
                  <a:solidFill>
                    <a:schemeClr val="tx2"/>
                  </a:solidFill>
                  <a:ea typeface="新細明體" panose="02020500000000000000" pitchFamily="18" charset="-120"/>
                </a:rPr>
                <a:t>Representation</a:t>
              </a:r>
            </a:p>
          </p:txBody>
        </p:sp>
        <p:sp>
          <p:nvSpPr>
            <p:cNvPr id="20" name="Text Box 20">
              <a:extLst>
                <a:ext uri="{FF2B5EF4-FFF2-40B4-BE49-F238E27FC236}">
                  <a16:creationId xmlns:a16="http://schemas.microsoft.com/office/drawing/2014/main" id="{BA8BCBE1-B05F-B64D-89EA-0E5AE4FA197D}"/>
                </a:ext>
              </a:extLst>
            </p:cNvPr>
            <p:cNvSpPr txBox="1">
              <a:spLocks noChangeAspect="1" noChangeArrowheads="1"/>
            </p:cNvSpPr>
            <p:nvPr/>
          </p:nvSpPr>
          <p:spPr bwMode="auto">
            <a:xfrm>
              <a:off x="3941" y="291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21" name="Text Box 21">
              <a:extLst>
                <a:ext uri="{FF2B5EF4-FFF2-40B4-BE49-F238E27FC236}">
                  <a16:creationId xmlns:a16="http://schemas.microsoft.com/office/drawing/2014/main" id="{B3793AFE-F0B4-104A-8284-E6523AE70878}"/>
                </a:ext>
              </a:extLst>
            </p:cNvPr>
            <p:cNvSpPr txBox="1">
              <a:spLocks noChangeAspect="1" noChangeArrowheads="1"/>
            </p:cNvSpPr>
            <p:nvPr/>
          </p:nvSpPr>
          <p:spPr bwMode="auto">
            <a:xfrm>
              <a:off x="4720" y="268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22" name="Text Box 22">
              <a:extLst>
                <a:ext uri="{FF2B5EF4-FFF2-40B4-BE49-F238E27FC236}">
                  <a16:creationId xmlns:a16="http://schemas.microsoft.com/office/drawing/2014/main" id="{7738ECD0-025D-F44B-B647-AC12B1084359}"/>
                </a:ext>
              </a:extLst>
            </p:cNvPr>
            <p:cNvSpPr txBox="1">
              <a:spLocks noChangeAspect="1" noChangeArrowheads="1"/>
            </p:cNvSpPr>
            <p:nvPr/>
          </p:nvSpPr>
          <p:spPr bwMode="auto">
            <a:xfrm>
              <a:off x="4622" y="350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23" name="Text Box 23">
              <a:extLst>
                <a:ext uri="{FF2B5EF4-FFF2-40B4-BE49-F238E27FC236}">
                  <a16:creationId xmlns:a16="http://schemas.microsoft.com/office/drawing/2014/main" id="{D98F7759-D799-E849-961F-96EB3F4DDF05}"/>
                </a:ext>
              </a:extLst>
            </p:cNvPr>
            <p:cNvSpPr txBox="1">
              <a:spLocks noChangeAspect="1" noChangeArrowheads="1"/>
            </p:cNvSpPr>
            <p:nvPr/>
          </p:nvSpPr>
          <p:spPr bwMode="auto">
            <a:xfrm>
              <a:off x="5167" y="351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24" name="Line 24">
              <a:extLst>
                <a:ext uri="{FF2B5EF4-FFF2-40B4-BE49-F238E27FC236}">
                  <a16:creationId xmlns:a16="http://schemas.microsoft.com/office/drawing/2014/main" id="{0E18A08A-CDCA-A44D-A623-84BFFB95A324}"/>
                </a:ext>
              </a:extLst>
            </p:cNvPr>
            <p:cNvSpPr>
              <a:spLocks noChangeAspect="1" noChangeShapeType="1"/>
            </p:cNvSpPr>
            <p:nvPr/>
          </p:nvSpPr>
          <p:spPr bwMode="auto">
            <a:xfrm>
              <a:off x="4702" y="2906"/>
              <a:ext cx="0" cy="5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5" name="Line 25">
              <a:extLst>
                <a:ext uri="{FF2B5EF4-FFF2-40B4-BE49-F238E27FC236}">
                  <a16:creationId xmlns:a16="http://schemas.microsoft.com/office/drawing/2014/main" id="{CEAC0A35-26A0-184E-9573-FEB212BC07C4}"/>
                </a:ext>
              </a:extLst>
            </p:cNvPr>
            <p:cNvSpPr>
              <a:spLocks noChangeAspect="1" noChangeShapeType="1"/>
            </p:cNvSpPr>
            <p:nvPr/>
          </p:nvSpPr>
          <p:spPr bwMode="auto">
            <a:xfrm flipH="1" flipV="1">
              <a:off x="4116" y="3190"/>
              <a:ext cx="596" cy="32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6" name="Line 26">
              <a:extLst>
                <a:ext uri="{FF2B5EF4-FFF2-40B4-BE49-F238E27FC236}">
                  <a16:creationId xmlns:a16="http://schemas.microsoft.com/office/drawing/2014/main" id="{65646DEA-4F59-9F45-B9A2-045CE0066367}"/>
                </a:ext>
              </a:extLst>
            </p:cNvPr>
            <p:cNvSpPr>
              <a:spLocks noChangeAspect="1" noChangeShapeType="1"/>
            </p:cNvSpPr>
            <p:nvPr/>
          </p:nvSpPr>
          <p:spPr bwMode="auto">
            <a:xfrm flipV="1">
              <a:off x="4692" y="3502"/>
              <a:ext cx="50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7" name="Line 27">
              <a:extLst>
                <a:ext uri="{FF2B5EF4-FFF2-40B4-BE49-F238E27FC236}">
                  <a16:creationId xmlns:a16="http://schemas.microsoft.com/office/drawing/2014/main" id="{14E4270B-0E84-9946-BA27-CA94ED417E4A}"/>
                </a:ext>
              </a:extLst>
            </p:cNvPr>
            <p:cNvSpPr>
              <a:spLocks noChangeAspect="1" noChangeShapeType="1"/>
            </p:cNvSpPr>
            <p:nvPr/>
          </p:nvSpPr>
          <p:spPr bwMode="auto">
            <a:xfrm flipH="1" flipV="1">
              <a:off x="4719" y="2906"/>
              <a:ext cx="459" cy="5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8" name="Oval 28">
              <a:extLst>
                <a:ext uri="{FF2B5EF4-FFF2-40B4-BE49-F238E27FC236}">
                  <a16:creationId xmlns:a16="http://schemas.microsoft.com/office/drawing/2014/main" id="{266116B8-9655-3147-B874-2B87FB9E6D7E}"/>
                </a:ext>
              </a:extLst>
            </p:cNvPr>
            <p:cNvSpPr>
              <a:spLocks noChangeAspect="1" noChangeArrowheads="1"/>
            </p:cNvSpPr>
            <p:nvPr/>
          </p:nvSpPr>
          <p:spPr bwMode="auto">
            <a:xfrm rot="8402547">
              <a:off x="5150" y="3465"/>
              <a:ext cx="69" cy="69"/>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9" name="Oval 29">
              <a:extLst>
                <a:ext uri="{FF2B5EF4-FFF2-40B4-BE49-F238E27FC236}">
                  <a16:creationId xmlns:a16="http://schemas.microsoft.com/office/drawing/2014/main" id="{871362FC-9674-6044-BF22-27A3FCC7ACBC}"/>
                </a:ext>
              </a:extLst>
            </p:cNvPr>
            <p:cNvSpPr>
              <a:spLocks noChangeAspect="1" noChangeArrowheads="1"/>
            </p:cNvSpPr>
            <p:nvPr/>
          </p:nvSpPr>
          <p:spPr bwMode="auto">
            <a:xfrm rot="8402547">
              <a:off x="4669" y="2869"/>
              <a:ext cx="68" cy="69"/>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0" name="Oval 30">
              <a:extLst>
                <a:ext uri="{FF2B5EF4-FFF2-40B4-BE49-F238E27FC236}">
                  <a16:creationId xmlns:a16="http://schemas.microsoft.com/office/drawing/2014/main" id="{59929961-5066-7F40-8924-5D76B86EF36A}"/>
                </a:ext>
              </a:extLst>
            </p:cNvPr>
            <p:cNvSpPr>
              <a:spLocks noChangeAspect="1" noChangeArrowheads="1"/>
            </p:cNvSpPr>
            <p:nvPr/>
          </p:nvSpPr>
          <p:spPr bwMode="auto">
            <a:xfrm rot="8402547">
              <a:off x="4096" y="3167"/>
              <a:ext cx="68" cy="69"/>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1" name="Oval 31">
              <a:extLst>
                <a:ext uri="{FF2B5EF4-FFF2-40B4-BE49-F238E27FC236}">
                  <a16:creationId xmlns:a16="http://schemas.microsoft.com/office/drawing/2014/main" id="{7157BC9B-ED2B-174B-BF19-91FD61B3E0E8}"/>
                </a:ext>
              </a:extLst>
            </p:cNvPr>
            <p:cNvSpPr>
              <a:spLocks noChangeAspect="1" noChangeArrowheads="1"/>
            </p:cNvSpPr>
            <p:nvPr/>
          </p:nvSpPr>
          <p:spPr bwMode="auto">
            <a:xfrm rot="8402547">
              <a:off x="4669" y="3465"/>
              <a:ext cx="68" cy="69"/>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365805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B511C-6583-E840-B8CF-1506EFD1A33D}"/>
              </a:ext>
            </a:extLst>
          </p:cNvPr>
          <p:cNvSpPr>
            <a:spLocks noGrp="1"/>
          </p:cNvSpPr>
          <p:nvPr>
            <p:ph type="title"/>
          </p:nvPr>
        </p:nvSpPr>
        <p:spPr/>
        <p:txBody>
          <a:bodyPr/>
          <a:lstStyle/>
          <a:p>
            <a:r>
              <a:rPr lang="en-US" dirty="0"/>
              <a:t>Recap: World of NP (Assuming P != NP)</a:t>
            </a:r>
          </a:p>
        </p:txBody>
      </p:sp>
      <p:sp>
        <p:nvSpPr>
          <p:cNvPr id="3" name="Slide Number Placeholder 1">
            <a:extLst>
              <a:ext uri="{FF2B5EF4-FFF2-40B4-BE49-F238E27FC236}">
                <a16:creationId xmlns:a16="http://schemas.microsoft.com/office/drawing/2014/main" id="{D7E7D6ED-288D-EC57-5395-8ABE958E63F1}"/>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a:t>
            </a:fld>
            <a:endParaRPr lang="en-US"/>
          </a:p>
        </p:txBody>
      </p:sp>
      <p:grpSp>
        <p:nvGrpSpPr>
          <p:cNvPr id="13" name="Group 12">
            <a:extLst>
              <a:ext uri="{FF2B5EF4-FFF2-40B4-BE49-F238E27FC236}">
                <a16:creationId xmlns:a16="http://schemas.microsoft.com/office/drawing/2014/main" id="{47239DBC-8F96-3050-8596-F87C47DBE394}"/>
              </a:ext>
            </a:extLst>
          </p:cNvPr>
          <p:cNvGrpSpPr/>
          <p:nvPr/>
        </p:nvGrpSpPr>
        <p:grpSpPr>
          <a:xfrm>
            <a:off x="838200" y="2236481"/>
            <a:ext cx="10515600" cy="3776663"/>
            <a:chOff x="2551113" y="2632075"/>
            <a:chExt cx="7200900" cy="2449513"/>
          </a:xfrm>
        </p:grpSpPr>
        <p:grpSp>
          <p:nvGrpSpPr>
            <p:cNvPr id="14" name="Group 13">
              <a:extLst>
                <a:ext uri="{FF2B5EF4-FFF2-40B4-BE49-F238E27FC236}">
                  <a16:creationId xmlns:a16="http://schemas.microsoft.com/office/drawing/2014/main" id="{5778922B-E762-892C-0665-B5537BAD99D4}"/>
                </a:ext>
              </a:extLst>
            </p:cNvPr>
            <p:cNvGrpSpPr>
              <a:grpSpLocks/>
            </p:cNvGrpSpPr>
            <p:nvPr/>
          </p:nvGrpSpPr>
          <p:grpSpPr bwMode="auto">
            <a:xfrm>
              <a:off x="2551113" y="2776538"/>
              <a:ext cx="4248150" cy="2305050"/>
              <a:chOff x="1456" y="1344"/>
              <a:chExt cx="3328" cy="1872"/>
            </a:xfrm>
          </p:grpSpPr>
          <p:sp>
            <p:nvSpPr>
              <p:cNvPr id="22" name="Oval 21">
                <a:extLst>
                  <a:ext uri="{FF2B5EF4-FFF2-40B4-BE49-F238E27FC236}">
                    <a16:creationId xmlns:a16="http://schemas.microsoft.com/office/drawing/2014/main" id="{C48C156A-3615-968A-F753-A638C03C6265}"/>
                  </a:ext>
                </a:extLst>
              </p:cNvPr>
              <p:cNvSpPr>
                <a:spLocks noChangeArrowheads="1"/>
              </p:cNvSpPr>
              <p:nvPr/>
            </p:nvSpPr>
            <p:spPr bwMode="auto">
              <a:xfrm>
                <a:off x="1456" y="1344"/>
                <a:ext cx="3328" cy="1872"/>
              </a:xfrm>
              <a:prstGeom prst="ellipse">
                <a:avLst/>
              </a:prstGeom>
              <a:solidFill>
                <a:srgbClr val="67C4F7"/>
              </a:solidFill>
              <a:ln w="12700">
                <a:solidFill>
                  <a:schemeClr val="tx1"/>
                </a:solidFill>
                <a:round/>
                <a:headEnd type="none" w="sm" len="sm"/>
                <a:tailEnd type="none" w="sm" len="sm"/>
              </a:ln>
            </p:spPr>
            <p:txBody>
              <a:bodyPr wrap="none" anchor="ct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endParaRPr lang="en-GB" altLang="zh-TW" sz="2400">
                  <a:latin typeface="Arial" pitchFamily="34" charset="0"/>
                </a:endParaRPr>
              </a:p>
            </p:txBody>
          </p:sp>
          <p:sp>
            <p:nvSpPr>
              <p:cNvPr id="23" name="Text Box 5">
                <a:extLst>
                  <a:ext uri="{FF2B5EF4-FFF2-40B4-BE49-F238E27FC236}">
                    <a16:creationId xmlns:a16="http://schemas.microsoft.com/office/drawing/2014/main" id="{453737DA-7ABD-0195-CF82-5347420D6F7F}"/>
                  </a:ext>
                </a:extLst>
              </p:cNvPr>
              <p:cNvSpPr txBox="1">
                <a:spLocks noChangeArrowheads="1"/>
              </p:cNvSpPr>
              <p:nvPr/>
            </p:nvSpPr>
            <p:spPr bwMode="auto">
              <a:xfrm>
                <a:off x="1917" y="1808"/>
                <a:ext cx="477"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2400">
                    <a:latin typeface="Arial" pitchFamily="34" charset="0"/>
                  </a:rPr>
                  <a:t>NP</a:t>
                </a:r>
              </a:p>
            </p:txBody>
          </p:sp>
        </p:grpSp>
        <p:grpSp>
          <p:nvGrpSpPr>
            <p:cNvPr id="15" name="Group 14">
              <a:extLst>
                <a:ext uri="{FF2B5EF4-FFF2-40B4-BE49-F238E27FC236}">
                  <a16:creationId xmlns:a16="http://schemas.microsoft.com/office/drawing/2014/main" id="{9B6ABF1E-2679-DA83-CD05-5F516FCF9EC2}"/>
                </a:ext>
              </a:extLst>
            </p:cNvPr>
            <p:cNvGrpSpPr>
              <a:grpSpLocks/>
            </p:cNvGrpSpPr>
            <p:nvPr/>
          </p:nvGrpSpPr>
          <p:grpSpPr bwMode="auto">
            <a:xfrm>
              <a:off x="3127375" y="4002088"/>
              <a:ext cx="1584325" cy="719137"/>
              <a:chOff x="2652" y="2544"/>
              <a:chExt cx="1248" cy="480"/>
            </a:xfrm>
          </p:grpSpPr>
          <p:sp>
            <p:nvSpPr>
              <p:cNvPr id="20" name="Oval 19">
                <a:extLst>
                  <a:ext uri="{FF2B5EF4-FFF2-40B4-BE49-F238E27FC236}">
                    <a16:creationId xmlns:a16="http://schemas.microsoft.com/office/drawing/2014/main" id="{023CC48C-1669-7836-E30D-9ABD5C71387E}"/>
                  </a:ext>
                </a:extLst>
              </p:cNvPr>
              <p:cNvSpPr>
                <a:spLocks noChangeArrowheads="1"/>
              </p:cNvSpPr>
              <p:nvPr/>
            </p:nvSpPr>
            <p:spPr bwMode="auto">
              <a:xfrm>
                <a:off x="2652" y="2544"/>
                <a:ext cx="1248" cy="480"/>
              </a:xfrm>
              <a:prstGeom prst="ellipse">
                <a:avLst/>
              </a:prstGeom>
              <a:solidFill>
                <a:srgbClr val="15F915"/>
              </a:solidFill>
              <a:ln w="12700">
                <a:solidFill>
                  <a:schemeClr val="tx1"/>
                </a:solidFill>
                <a:round/>
                <a:headEnd type="none" w="sm" len="sm"/>
                <a:tailEnd type="none" w="sm" len="sm"/>
              </a:ln>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21" name="Text Box 8">
                <a:extLst>
                  <a:ext uri="{FF2B5EF4-FFF2-40B4-BE49-F238E27FC236}">
                    <a16:creationId xmlns:a16="http://schemas.microsoft.com/office/drawing/2014/main" id="{ABD605FD-19A3-951C-16B2-8934242D363E}"/>
                  </a:ext>
                </a:extLst>
              </p:cNvPr>
              <p:cNvSpPr txBox="1">
                <a:spLocks noChangeArrowheads="1"/>
              </p:cNvSpPr>
              <p:nvPr/>
            </p:nvSpPr>
            <p:spPr bwMode="auto">
              <a:xfrm>
                <a:off x="3111" y="2672"/>
                <a:ext cx="30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2400">
                    <a:latin typeface="Arial" pitchFamily="34" charset="0"/>
                  </a:rPr>
                  <a:t>P</a:t>
                </a:r>
              </a:p>
            </p:txBody>
          </p:sp>
        </p:grpSp>
        <p:grpSp>
          <p:nvGrpSpPr>
            <p:cNvPr id="16" name="Group 15">
              <a:extLst>
                <a:ext uri="{FF2B5EF4-FFF2-40B4-BE49-F238E27FC236}">
                  <a16:creationId xmlns:a16="http://schemas.microsoft.com/office/drawing/2014/main" id="{3417BFFC-1795-9D6A-C546-82BC67CC6B7A}"/>
                </a:ext>
              </a:extLst>
            </p:cNvPr>
            <p:cNvGrpSpPr>
              <a:grpSpLocks/>
            </p:cNvGrpSpPr>
            <p:nvPr/>
          </p:nvGrpSpPr>
          <p:grpSpPr bwMode="auto">
            <a:xfrm>
              <a:off x="5214938" y="2632075"/>
              <a:ext cx="4537075" cy="2057400"/>
              <a:chOff x="2808" y="1680"/>
              <a:chExt cx="1248" cy="480"/>
            </a:xfrm>
          </p:grpSpPr>
          <p:sp>
            <p:nvSpPr>
              <p:cNvPr id="18" name="Oval 17">
                <a:extLst>
                  <a:ext uri="{FF2B5EF4-FFF2-40B4-BE49-F238E27FC236}">
                    <a16:creationId xmlns:a16="http://schemas.microsoft.com/office/drawing/2014/main" id="{BFD6BE97-298C-59F5-89E7-4E211F80A4C7}"/>
                  </a:ext>
                </a:extLst>
              </p:cNvPr>
              <p:cNvSpPr>
                <a:spLocks noChangeArrowheads="1"/>
              </p:cNvSpPr>
              <p:nvPr/>
            </p:nvSpPr>
            <p:spPr bwMode="auto">
              <a:xfrm>
                <a:off x="2808" y="1680"/>
                <a:ext cx="1248" cy="480"/>
              </a:xfrm>
              <a:prstGeom prst="ellipse">
                <a:avLst/>
              </a:prstGeom>
              <a:solidFill>
                <a:srgbClr val="FF00FF">
                  <a:alpha val="20000"/>
                </a:srgbClr>
              </a:solidFill>
              <a:ln w="12700">
                <a:solidFill>
                  <a:schemeClr val="tx1"/>
                </a:solidFill>
                <a:round/>
                <a:headEnd type="none" w="sm" len="sm"/>
                <a:tailEnd type="none" w="sm" len="sm"/>
              </a:ln>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9" name="Text Box 11">
                <a:extLst>
                  <a:ext uri="{FF2B5EF4-FFF2-40B4-BE49-F238E27FC236}">
                    <a16:creationId xmlns:a16="http://schemas.microsoft.com/office/drawing/2014/main" id="{FA4AFFEB-B120-EE5B-0107-829D3E3D98B5}"/>
                  </a:ext>
                </a:extLst>
              </p:cNvPr>
              <p:cNvSpPr txBox="1">
                <a:spLocks noChangeArrowheads="1"/>
              </p:cNvSpPr>
              <p:nvPr/>
            </p:nvSpPr>
            <p:spPr bwMode="auto">
              <a:xfrm>
                <a:off x="2948" y="1808"/>
                <a:ext cx="95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sz="2000">
                    <a:solidFill>
                      <a:schemeClr val="tx1"/>
                    </a:solidFill>
                    <a:latin typeface="Times New Roman" pitchFamily="18" charset="0"/>
                    <a:ea typeface="新細明體" pitchFamily="18" charset="-120"/>
                  </a:defRPr>
                </a:lvl1pPr>
                <a:lvl2pPr marL="742950" indent="-285750" defTabSz="762000" eaLnBrk="0" hangingPunct="0">
                  <a:defRPr sz="2000">
                    <a:solidFill>
                      <a:schemeClr val="tx1"/>
                    </a:solidFill>
                    <a:latin typeface="Times New Roman" pitchFamily="18" charset="0"/>
                    <a:ea typeface="新細明體" pitchFamily="18" charset="-120"/>
                  </a:defRPr>
                </a:lvl2pPr>
                <a:lvl3pPr marL="1143000" indent="-228600" defTabSz="762000" eaLnBrk="0" hangingPunct="0">
                  <a:defRPr sz="2000">
                    <a:solidFill>
                      <a:schemeClr val="tx1"/>
                    </a:solidFill>
                    <a:latin typeface="Times New Roman" pitchFamily="18" charset="0"/>
                    <a:ea typeface="新細明體" pitchFamily="18" charset="-120"/>
                  </a:defRPr>
                </a:lvl3pPr>
                <a:lvl4pPr marL="1600200" indent="-228600" defTabSz="762000" eaLnBrk="0" hangingPunct="0">
                  <a:defRPr sz="2000">
                    <a:solidFill>
                      <a:schemeClr val="tx1"/>
                    </a:solidFill>
                    <a:latin typeface="Times New Roman" pitchFamily="18" charset="0"/>
                    <a:ea typeface="新細明體" pitchFamily="18" charset="-120"/>
                  </a:defRPr>
                </a:lvl4pPr>
                <a:lvl5pPr marL="2057400" indent="-228600" defTabSz="762000" eaLnBrk="0" hangingPunct="0">
                  <a:defRPr sz="2000">
                    <a:solidFill>
                      <a:schemeClr val="tx1"/>
                    </a:solidFill>
                    <a:latin typeface="Times New Roman" pitchFamily="18" charset="0"/>
                    <a:ea typeface="新細明體" pitchFamily="18" charset="-120"/>
                  </a:defRPr>
                </a:lvl5pPr>
                <a:lvl6pPr marL="25146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defTabSz="7620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2400" dirty="0">
                    <a:latin typeface="Arial" pitchFamily="34" charset="0"/>
                  </a:rPr>
                  <a:t>                         NP-Hard</a:t>
                </a:r>
              </a:p>
            </p:txBody>
          </p:sp>
        </p:grpSp>
        <p:sp>
          <p:nvSpPr>
            <p:cNvPr id="17" name="Text Box 15">
              <a:extLst>
                <a:ext uri="{FF2B5EF4-FFF2-40B4-BE49-F238E27FC236}">
                  <a16:creationId xmlns:a16="http://schemas.microsoft.com/office/drawing/2014/main" id="{EC0D97F3-08A7-8BD9-9EE9-ED7A5478FE0A}"/>
                </a:ext>
              </a:extLst>
            </p:cNvPr>
            <p:cNvSpPr txBox="1">
              <a:spLocks noChangeArrowheads="1"/>
            </p:cNvSpPr>
            <p:nvPr/>
          </p:nvSpPr>
          <p:spPr bwMode="auto">
            <a:xfrm>
              <a:off x="5646738" y="3568700"/>
              <a:ext cx="828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r>
                <a:rPr lang="en-US" altLang="zh-TW" sz="2400">
                  <a:latin typeface="Arial" pitchFamily="34" charset="0"/>
                </a:rPr>
                <a:t>NPC</a:t>
              </a:r>
            </a:p>
          </p:txBody>
        </p:sp>
      </p:grpSp>
      <p:sp>
        <p:nvSpPr>
          <p:cNvPr id="24" name="TextBox 23">
            <a:extLst>
              <a:ext uri="{FF2B5EF4-FFF2-40B4-BE49-F238E27FC236}">
                <a16:creationId xmlns:a16="http://schemas.microsoft.com/office/drawing/2014/main" id="{E459363E-6998-DA83-94EA-E3DE2DD41E39}"/>
              </a:ext>
            </a:extLst>
          </p:cNvPr>
          <p:cNvSpPr txBox="1"/>
          <p:nvPr/>
        </p:nvSpPr>
        <p:spPr>
          <a:xfrm>
            <a:off x="838201" y="1555952"/>
            <a:ext cx="10515600" cy="461665"/>
          </a:xfrm>
          <a:prstGeom prst="rect">
            <a:avLst/>
          </a:prstGeom>
          <a:solidFill>
            <a:schemeClr val="accent6">
              <a:lumMod val="20000"/>
              <a:lumOff val="80000"/>
            </a:schemeClr>
          </a:solidFill>
          <a:ln>
            <a:solidFill>
              <a:schemeClr val="accent6">
                <a:lumMod val="20000"/>
                <a:lumOff val="80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r>
              <a:rPr lang="en-US" altLang="zh-TW" sz="2400" dirty="0">
                <a:latin typeface="Arial" panose="020B0604020202020204" pitchFamily="34" charset="0"/>
                <a:ea typeface="新細明體" pitchFamily="18" charset="-120"/>
                <a:cs typeface="Arial" panose="020B0604020202020204" pitchFamily="34" charset="0"/>
              </a:rPr>
              <a:t>There is a strong </a:t>
            </a:r>
            <a:r>
              <a:rPr lang="en-US" altLang="zh-TW" sz="2400" u="sng" dirty="0">
                <a:latin typeface="Arial" panose="020B0604020202020204" pitchFamily="34" charset="0"/>
                <a:ea typeface="新細明體" pitchFamily="18" charset="-120"/>
                <a:cs typeface="Arial" panose="020B0604020202020204" pitchFamily="34" charset="0"/>
              </a:rPr>
              <a:t>belief</a:t>
            </a:r>
            <a:r>
              <a:rPr lang="en-US" altLang="zh-TW" sz="2400" dirty="0">
                <a:latin typeface="Arial" panose="020B0604020202020204" pitchFamily="34" charset="0"/>
                <a:ea typeface="新細明體" pitchFamily="18" charset="-120"/>
                <a:cs typeface="Arial" panose="020B0604020202020204" pitchFamily="34" charset="0"/>
              </a:rPr>
              <a:t> that </a:t>
            </a:r>
            <a:r>
              <a:rPr lang="en-US" altLang="zh-TW" sz="2400" i="1" dirty="0">
                <a:latin typeface="Arial" panose="020B0604020202020204" pitchFamily="34" charset="0"/>
                <a:ea typeface="新細明體" pitchFamily="18" charset="-120"/>
                <a:cs typeface="Arial" panose="020B0604020202020204" pitchFamily="34" charset="0"/>
              </a:rPr>
              <a:t>P</a:t>
            </a:r>
            <a:r>
              <a:rPr lang="en-US" altLang="zh-TW" sz="2400" i="1" dirty="0">
                <a:latin typeface="Arial" panose="020B0604020202020204" pitchFamily="34" charset="0"/>
                <a:ea typeface="新細明體" pitchFamily="18" charset="-120"/>
                <a:cs typeface="Arial" panose="020B0604020202020204" pitchFamily="34" charset="0"/>
                <a:sym typeface="Symbol" pitchFamily="18" charset="2"/>
              </a:rPr>
              <a:t></a:t>
            </a:r>
            <a:r>
              <a:rPr lang="en-US" altLang="zh-TW" sz="2400" i="1" dirty="0">
                <a:latin typeface="Arial" panose="020B0604020202020204" pitchFamily="34" charset="0"/>
                <a:ea typeface="新細明體" pitchFamily="18" charset="-120"/>
                <a:cs typeface="Arial" panose="020B0604020202020204" pitchFamily="34" charset="0"/>
              </a:rPr>
              <a:t> NP</a:t>
            </a:r>
            <a:r>
              <a:rPr lang="en-US" altLang="zh-TW" sz="2400" dirty="0">
                <a:latin typeface="Arial" panose="020B0604020202020204" pitchFamily="34" charset="0"/>
                <a:ea typeface="新細明體" pitchFamily="18" charset="-120"/>
                <a:cs typeface="Arial" panose="020B0604020202020204" pitchFamily="34" charset="0"/>
              </a:rPr>
              <a:t>, due to the existence of NPC problems.</a:t>
            </a:r>
          </a:p>
        </p:txBody>
      </p:sp>
    </p:spTree>
    <p:extLst>
      <p:ext uri="{BB962C8B-B14F-4D97-AF65-F5344CB8AC3E}">
        <p14:creationId xmlns:p14="http://schemas.microsoft.com/office/powerpoint/2010/main" val="1758682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5C028-6C4B-284F-9C80-CB905FD79E98}"/>
              </a:ext>
            </a:extLst>
          </p:cNvPr>
          <p:cNvSpPr>
            <a:spLocks noGrp="1"/>
          </p:cNvSpPr>
          <p:nvPr>
            <p:ph type="title"/>
          </p:nvPr>
        </p:nvSpPr>
        <p:spPr/>
        <p:txBody>
          <a:bodyPr/>
          <a:lstStyle/>
          <a:p>
            <a:r>
              <a:rPr lang="en-US" dirty="0"/>
              <a:t>Problem Formulation</a:t>
            </a:r>
          </a:p>
        </p:txBody>
      </p:sp>
      <p:sp>
        <p:nvSpPr>
          <p:cNvPr id="3" name="Content Placeholder 2">
            <a:extLst>
              <a:ext uri="{FF2B5EF4-FFF2-40B4-BE49-F238E27FC236}">
                <a16:creationId xmlns:a16="http://schemas.microsoft.com/office/drawing/2014/main" id="{F1CE403A-F91B-064F-85D4-80E57D600578}"/>
              </a:ext>
            </a:extLst>
          </p:cNvPr>
          <p:cNvSpPr>
            <a:spLocks noGrp="1"/>
          </p:cNvSpPr>
          <p:nvPr>
            <p:ph idx="1"/>
          </p:nvPr>
        </p:nvSpPr>
        <p:spPr/>
        <p:txBody>
          <a:bodyPr/>
          <a:lstStyle/>
          <a:p>
            <a:pPr eaLnBrk="1" hangingPunct="1"/>
            <a:r>
              <a:rPr lang="en-US" altLang="zh-TW" b="1" dirty="0">
                <a:ea typeface="新細明體" panose="02020500000000000000" pitchFamily="18" charset="-120"/>
              </a:rPr>
              <a:t>Input: A graph with </a:t>
            </a:r>
          </a:p>
          <a:p>
            <a:pPr lvl="1" eaLnBrk="1" hangingPunct="1"/>
            <a:r>
              <a:rPr lang="en-US" altLang="zh-TW" dirty="0">
                <a:ea typeface="新細明體" panose="02020500000000000000" pitchFamily="18" charset="-120"/>
              </a:rPr>
              <a:t>Set vertices </a:t>
            </a:r>
            <a:r>
              <a:rPr lang="en-US" altLang="zh-TW" i="1" dirty="0">
                <a:ea typeface="新細明體" panose="02020500000000000000" pitchFamily="18" charset="-120"/>
              </a:rPr>
              <a:t>V</a:t>
            </a:r>
            <a:r>
              <a:rPr lang="en-US" altLang="zh-TW" dirty="0">
                <a:ea typeface="新細明體" panose="02020500000000000000" pitchFamily="18" charset="-120"/>
              </a:rPr>
              <a:t> (|</a:t>
            </a:r>
            <a:r>
              <a:rPr lang="en-US" altLang="zh-TW" i="1" dirty="0">
                <a:ea typeface="新細明體" panose="02020500000000000000" pitchFamily="18" charset="-120"/>
              </a:rPr>
              <a:t>V</a:t>
            </a:r>
            <a:r>
              <a:rPr lang="en-US" altLang="zh-TW" dirty="0">
                <a:ea typeface="新細明體" panose="02020500000000000000" pitchFamily="18" charset="-120"/>
              </a:rPr>
              <a:t>| = </a:t>
            </a:r>
            <a:r>
              <a:rPr lang="en-US" altLang="zh-TW" i="1" dirty="0">
                <a:ea typeface="新細明體" panose="02020500000000000000" pitchFamily="18" charset="-120"/>
              </a:rPr>
              <a:t>2n</a:t>
            </a:r>
            <a:r>
              <a:rPr lang="en-US" altLang="zh-TW" dirty="0">
                <a:ea typeface="新細明體" panose="02020500000000000000" pitchFamily="18" charset="-120"/>
              </a:rPr>
              <a:t>)</a:t>
            </a:r>
          </a:p>
          <a:p>
            <a:pPr lvl="1" eaLnBrk="1" hangingPunct="1"/>
            <a:r>
              <a:rPr lang="en-US" altLang="zh-TW" dirty="0">
                <a:ea typeface="新細明體" panose="02020500000000000000" pitchFamily="18" charset="-120"/>
              </a:rPr>
              <a:t>Set of edges </a:t>
            </a:r>
            <a:r>
              <a:rPr lang="en-US" altLang="zh-TW" i="1" dirty="0">
                <a:ea typeface="新細明體" panose="02020500000000000000" pitchFamily="18" charset="-120"/>
              </a:rPr>
              <a:t>E</a:t>
            </a:r>
            <a:r>
              <a:rPr lang="en-US" altLang="zh-TW" dirty="0">
                <a:ea typeface="新細明體" panose="02020500000000000000" pitchFamily="18" charset="-120"/>
              </a:rPr>
              <a:t> (|</a:t>
            </a:r>
            <a:r>
              <a:rPr lang="en-US" altLang="zh-TW" i="1" dirty="0">
                <a:ea typeface="新細明體" panose="02020500000000000000" pitchFamily="18" charset="-120"/>
              </a:rPr>
              <a:t>E</a:t>
            </a:r>
            <a:r>
              <a:rPr lang="en-US" altLang="zh-TW" dirty="0">
                <a:ea typeface="新細明體" panose="02020500000000000000" pitchFamily="18" charset="-120"/>
              </a:rPr>
              <a:t>| = </a:t>
            </a:r>
            <a:r>
              <a:rPr lang="en-US" altLang="zh-TW" i="1" dirty="0">
                <a:ea typeface="新細明體" panose="02020500000000000000" pitchFamily="18" charset="-120"/>
              </a:rPr>
              <a:t>m</a:t>
            </a:r>
            <a:r>
              <a:rPr lang="en-US" altLang="zh-TW" dirty="0">
                <a:ea typeface="新細明體" panose="02020500000000000000" pitchFamily="18" charset="-120"/>
              </a:rPr>
              <a:t>) </a:t>
            </a:r>
          </a:p>
          <a:p>
            <a:pPr lvl="1" eaLnBrk="1" hangingPunct="1"/>
            <a:r>
              <a:rPr lang="en-US" altLang="zh-TW" dirty="0">
                <a:ea typeface="新細明體" panose="02020500000000000000" pitchFamily="18" charset="-120"/>
              </a:rPr>
              <a:t>Cost </a:t>
            </a:r>
            <a:r>
              <a:rPr lang="en-US" altLang="zh-TW" i="1" dirty="0" err="1">
                <a:ea typeface="新細明體" panose="02020500000000000000" pitchFamily="18" charset="-120"/>
              </a:rPr>
              <a:t>c</a:t>
            </a:r>
            <a:r>
              <a:rPr lang="en-US" altLang="zh-TW" i="1" baseline="-25000" dirty="0" err="1">
                <a:ea typeface="新細明體" panose="02020500000000000000" pitchFamily="18" charset="-120"/>
              </a:rPr>
              <a:t>AB</a:t>
            </a:r>
            <a:r>
              <a:rPr lang="en-US" altLang="zh-TW" dirty="0">
                <a:ea typeface="新細明體" panose="02020500000000000000" pitchFamily="18" charset="-120"/>
              </a:rPr>
              <a:t> for each edge {</a:t>
            </a:r>
            <a:r>
              <a:rPr lang="en-US" altLang="zh-TW" i="1" dirty="0">
                <a:ea typeface="新細明體" panose="02020500000000000000" pitchFamily="18" charset="-120"/>
              </a:rPr>
              <a:t>A</a:t>
            </a:r>
            <a:r>
              <a:rPr lang="en-US" altLang="zh-TW" dirty="0">
                <a:ea typeface="新細明體" panose="02020500000000000000" pitchFamily="18" charset="-120"/>
              </a:rPr>
              <a:t>, </a:t>
            </a:r>
            <a:r>
              <a:rPr lang="en-US" altLang="zh-TW" i="1" dirty="0">
                <a:ea typeface="新細明體" panose="02020500000000000000" pitchFamily="18" charset="-120"/>
              </a:rPr>
              <a:t>B</a:t>
            </a:r>
            <a:r>
              <a:rPr lang="en-US" altLang="zh-TW" dirty="0">
                <a:ea typeface="新細明體" panose="02020500000000000000" pitchFamily="18" charset="-120"/>
              </a:rPr>
              <a:t>} in </a:t>
            </a:r>
            <a:r>
              <a:rPr lang="en-US" altLang="zh-TW" i="1" dirty="0">
                <a:ea typeface="新細明體" panose="02020500000000000000" pitchFamily="18" charset="-120"/>
              </a:rPr>
              <a:t>E</a:t>
            </a:r>
          </a:p>
          <a:p>
            <a:pPr eaLnBrk="1" hangingPunct="1"/>
            <a:r>
              <a:rPr lang="en-US" altLang="zh-TW" b="1" dirty="0">
                <a:ea typeface="新細明體" panose="02020500000000000000" pitchFamily="18" charset="-120"/>
              </a:rPr>
              <a:t>Output: 2 partitions </a:t>
            </a:r>
            <a:r>
              <a:rPr lang="en-US" altLang="zh-TW" b="1" i="1" dirty="0">
                <a:ea typeface="新細明體" panose="02020500000000000000" pitchFamily="18" charset="-120"/>
              </a:rPr>
              <a:t>X</a:t>
            </a:r>
            <a:r>
              <a:rPr lang="en-US" altLang="zh-TW" b="1" dirty="0">
                <a:ea typeface="新細明體" panose="02020500000000000000" pitchFamily="18" charset="-120"/>
              </a:rPr>
              <a:t> &amp; </a:t>
            </a:r>
            <a:r>
              <a:rPr lang="en-US" altLang="zh-TW" b="1" i="1" dirty="0">
                <a:ea typeface="新細明體" panose="02020500000000000000" pitchFamily="18" charset="-120"/>
              </a:rPr>
              <a:t>Y</a:t>
            </a:r>
            <a:r>
              <a:rPr lang="en-US" altLang="zh-TW" b="1" dirty="0">
                <a:ea typeface="新細明體" panose="02020500000000000000" pitchFamily="18" charset="-120"/>
              </a:rPr>
              <a:t> such that</a:t>
            </a:r>
          </a:p>
          <a:p>
            <a:pPr lvl="1" eaLnBrk="1" hangingPunct="1"/>
            <a:r>
              <a:rPr lang="en-US" altLang="zh-TW" dirty="0">
                <a:ea typeface="新細明體" panose="02020500000000000000" pitchFamily="18" charset="-120"/>
              </a:rPr>
              <a:t>Total cost of edges cut is minimized</a:t>
            </a:r>
          </a:p>
          <a:p>
            <a:pPr lvl="1" eaLnBrk="1" hangingPunct="1"/>
            <a:r>
              <a:rPr lang="en-US" altLang="zh-TW" dirty="0">
                <a:ea typeface="新細明體" panose="02020500000000000000" pitchFamily="18" charset="-120"/>
              </a:rPr>
              <a:t>Each partition has </a:t>
            </a:r>
            <a:r>
              <a:rPr lang="en-US" altLang="zh-TW" i="1" dirty="0">
                <a:ea typeface="新細明體" panose="02020500000000000000" pitchFamily="18" charset="-120"/>
              </a:rPr>
              <a:t>n</a:t>
            </a:r>
            <a:r>
              <a:rPr lang="en-US" altLang="zh-TW" dirty="0">
                <a:ea typeface="新細明體" panose="02020500000000000000" pitchFamily="18" charset="-120"/>
              </a:rPr>
              <a:t> vertices</a:t>
            </a:r>
          </a:p>
          <a:p>
            <a:pPr eaLnBrk="1" hangingPunct="1"/>
            <a:r>
              <a:rPr lang="en-US" altLang="zh-TW" b="1" dirty="0">
                <a:ea typeface="新細明體" panose="02020500000000000000" pitchFamily="18" charset="-120"/>
              </a:rPr>
              <a:t>This problem has been proven to be NP-complete</a:t>
            </a:r>
          </a:p>
          <a:p>
            <a:pPr lvl="1"/>
            <a:r>
              <a:rPr lang="en-US" altLang="zh-TW" dirty="0">
                <a:ea typeface="新細明體" panose="02020500000000000000" pitchFamily="18" charset="-120"/>
              </a:rPr>
              <a:t>Very difficult to find the optimal partition efficiently</a:t>
            </a:r>
            <a:endParaRPr lang="en-US" dirty="0"/>
          </a:p>
        </p:txBody>
      </p:sp>
    </p:spTree>
    <p:extLst>
      <p:ext uri="{BB962C8B-B14F-4D97-AF65-F5344CB8AC3E}">
        <p14:creationId xmlns:p14="http://schemas.microsoft.com/office/powerpoint/2010/main" val="1153652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20AD8-7732-714B-AF6C-971B2E291736}"/>
              </a:ext>
            </a:extLst>
          </p:cNvPr>
          <p:cNvSpPr>
            <a:spLocks noGrp="1"/>
          </p:cNvSpPr>
          <p:nvPr>
            <p:ph type="title"/>
          </p:nvPr>
        </p:nvSpPr>
        <p:spPr/>
        <p:txBody>
          <a:bodyPr/>
          <a:lstStyle/>
          <a:p>
            <a:r>
              <a:rPr lang="en-US" dirty="0"/>
              <a:t>A Naive Approach …</a:t>
            </a:r>
          </a:p>
        </p:txBody>
      </p:sp>
      <p:sp>
        <p:nvSpPr>
          <p:cNvPr id="3" name="Content Placeholder 2">
            <a:extLst>
              <a:ext uri="{FF2B5EF4-FFF2-40B4-BE49-F238E27FC236}">
                <a16:creationId xmlns:a16="http://schemas.microsoft.com/office/drawing/2014/main" id="{4EB43B3B-C033-C34F-B49A-334D749AA4BB}"/>
              </a:ext>
            </a:extLst>
          </p:cNvPr>
          <p:cNvSpPr>
            <a:spLocks noGrp="1"/>
          </p:cNvSpPr>
          <p:nvPr>
            <p:ph idx="1"/>
          </p:nvPr>
        </p:nvSpPr>
        <p:spPr/>
        <p:txBody>
          <a:bodyPr/>
          <a:lstStyle/>
          <a:p>
            <a:pPr eaLnBrk="1" hangingPunct="1"/>
            <a:r>
              <a:rPr lang="en-US" altLang="zh-TW" dirty="0">
                <a:ea typeface="新細明體" panose="02020500000000000000" pitchFamily="18" charset="-120"/>
              </a:rPr>
              <a:t>Try </a:t>
            </a:r>
            <a:r>
              <a:rPr lang="en-US" altLang="zh-TW" u="sng" dirty="0">
                <a:ea typeface="新細明體" panose="02020500000000000000" pitchFamily="18" charset="-120"/>
              </a:rPr>
              <a:t>all</a:t>
            </a:r>
            <a:r>
              <a:rPr lang="en-US" altLang="zh-TW" dirty="0">
                <a:ea typeface="新細明體" panose="02020500000000000000" pitchFamily="18" charset="-120"/>
              </a:rPr>
              <a:t> possible bisections, find the best one</a:t>
            </a:r>
          </a:p>
          <a:p>
            <a:pPr eaLnBrk="1" hangingPunct="1"/>
            <a:r>
              <a:rPr lang="en-US" altLang="zh-TW" dirty="0">
                <a:ea typeface="新細明體" panose="02020500000000000000" pitchFamily="18" charset="-120"/>
              </a:rPr>
              <a:t>If there are </a:t>
            </a:r>
            <a:r>
              <a:rPr lang="en-US" altLang="zh-TW" i="1" dirty="0">
                <a:ea typeface="新細明體" panose="02020500000000000000" pitchFamily="18" charset="-120"/>
              </a:rPr>
              <a:t>2n</a:t>
            </a:r>
            <a:r>
              <a:rPr lang="en-US" altLang="zh-TW" dirty="0">
                <a:ea typeface="新細明體" panose="02020500000000000000" pitchFamily="18" charset="-120"/>
              </a:rPr>
              <a:t> vertices, </a:t>
            </a:r>
          </a:p>
          <a:p>
            <a:pPr eaLnBrk="1" hangingPunct="1">
              <a:buFont typeface="Wingdings" pitchFamily="2" charset="2"/>
              <a:buNone/>
            </a:pPr>
            <a:r>
              <a:rPr lang="en-US" altLang="zh-TW" dirty="0">
                <a:ea typeface="新細明體" panose="02020500000000000000" pitchFamily="18" charset="-120"/>
              </a:rPr>
              <a:t>	# of possibilities =</a:t>
            </a:r>
            <a:endParaRPr lang="en-US" altLang="zh-TW" i="1" baseline="30000" dirty="0">
              <a:ea typeface="新細明體" panose="02020500000000000000" pitchFamily="18" charset="-120"/>
            </a:endParaRPr>
          </a:p>
          <a:p>
            <a:pPr eaLnBrk="1" hangingPunct="1"/>
            <a:endParaRPr lang="en-US" altLang="zh-TW" baseline="30000" dirty="0">
              <a:ea typeface="新細明體" panose="02020500000000000000" pitchFamily="18" charset="-120"/>
            </a:endParaRPr>
          </a:p>
          <a:p>
            <a:pPr eaLnBrk="1" hangingPunct="1">
              <a:lnSpc>
                <a:spcPct val="50000"/>
              </a:lnSpc>
            </a:pPr>
            <a:r>
              <a:rPr lang="en-US" altLang="zh-TW" dirty="0">
                <a:ea typeface="新細明體" panose="02020500000000000000" pitchFamily="18" charset="-120"/>
              </a:rPr>
              <a:t>For 4 vertices (A,B,C,D), 3 possibilities</a:t>
            </a:r>
          </a:p>
          <a:p>
            <a:pPr lvl="1" eaLnBrk="1" hangingPunct="1">
              <a:buFontTx/>
              <a:buNone/>
            </a:pPr>
            <a:r>
              <a:rPr lang="en-US" altLang="zh-TW" dirty="0">
                <a:ea typeface="新細明體" panose="02020500000000000000" pitchFamily="18" charset="-120"/>
              </a:rPr>
              <a:t>1.  X={A,B} &amp; Y={C,D}</a:t>
            </a:r>
          </a:p>
          <a:p>
            <a:pPr lvl="1" eaLnBrk="1" hangingPunct="1">
              <a:buFontTx/>
              <a:buNone/>
            </a:pPr>
            <a:r>
              <a:rPr lang="en-US" altLang="zh-TW" dirty="0">
                <a:ea typeface="新細明體" panose="02020500000000000000" pitchFamily="18" charset="-120"/>
              </a:rPr>
              <a:t>2.  X={A,C} &amp; Y={B,D}</a:t>
            </a:r>
          </a:p>
          <a:p>
            <a:pPr lvl="1" eaLnBrk="1" hangingPunct="1">
              <a:buFontTx/>
              <a:buNone/>
            </a:pPr>
            <a:r>
              <a:rPr lang="en-US" altLang="zh-TW" dirty="0">
                <a:ea typeface="新細明體" panose="02020500000000000000" pitchFamily="18" charset="-120"/>
              </a:rPr>
              <a:t>3.  X={A,D} &amp; Y={B,C}</a:t>
            </a:r>
          </a:p>
          <a:p>
            <a:pPr eaLnBrk="1" hangingPunct="1">
              <a:lnSpc>
                <a:spcPct val="140000"/>
              </a:lnSpc>
            </a:pPr>
            <a:r>
              <a:rPr lang="en-US" altLang="zh-TW" dirty="0">
                <a:ea typeface="新細明體" panose="02020500000000000000" pitchFamily="18" charset="-120"/>
              </a:rPr>
              <a:t>For 100 vertices, 5x10</a:t>
            </a:r>
            <a:r>
              <a:rPr lang="en-US" altLang="zh-TW" baseline="30000" dirty="0">
                <a:ea typeface="新細明體" panose="02020500000000000000" pitchFamily="18" charset="-120"/>
              </a:rPr>
              <a:t>28</a:t>
            </a:r>
            <a:r>
              <a:rPr lang="en-US" altLang="zh-TW" dirty="0">
                <a:ea typeface="新細明體" panose="02020500000000000000" pitchFamily="18" charset="-120"/>
              </a:rPr>
              <a:t> possibilities</a:t>
            </a:r>
          </a:p>
          <a:p>
            <a:pPr lvl="1" eaLnBrk="1" hangingPunct="1"/>
            <a:r>
              <a:rPr lang="en-US" altLang="zh-TW" dirty="0">
                <a:ea typeface="新細明體" panose="02020500000000000000" pitchFamily="18" charset="-120"/>
              </a:rPr>
              <a:t>Need 1.59x10</a:t>
            </a:r>
            <a:r>
              <a:rPr lang="en-US" altLang="zh-TW" baseline="30000" dirty="0">
                <a:ea typeface="新細明體" panose="02020500000000000000" pitchFamily="18" charset="-120"/>
              </a:rPr>
              <a:t>13</a:t>
            </a:r>
            <a:r>
              <a:rPr lang="en-US" altLang="zh-TW" dirty="0">
                <a:ea typeface="新細明體" panose="02020500000000000000" pitchFamily="18" charset="-120"/>
              </a:rPr>
              <a:t> years if one can try 100M possibilities per second</a:t>
            </a:r>
            <a:endParaRPr lang="zh-TW" altLang="en-US" dirty="0">
              <a:ea typeface="新細明體" panose="02020500000000000000" pitchFamily="18" charset="-120"/>
            </a:endParaRPr>
          </a:p>
          <a:p>
            <a:endParaRPr lang="en-US" dirty="0"/>
          </a:p>
        </p:txBody>
      </p:sp>
      <p:graphicFrame>
        <p:nvGraphicFramePr>
          <p:cNvPr id="4" name="Object 4">
            <a:extLst>
              <a:ext uri="{FF2B5EF4-FFF2-40B4-BE49-F238E27FC236}">
                <a16:creationId xmlns:a16="http://schemas.microsoft.com/office/drawing/2014/main" id="{ADF88E58-F7DB-984D-A427-670755B4541B}"/>
              </a:ext>
            </a:extLst>
          </p:cNvPr>
          <p:cNvGraphicFramePr>
            <a:graphicFrameLocks noChangeAspect="1"/>
          </p:cNvGraphicFramePr>
          <p:nvPr>
            <p:extLst>
              <p:ext uri="{D42A27DB-BD31-4B8C-83A1-F6EECF244321}">
                <p14:modId xmlns:p14="http://schemas.microsoft.com/office/powerpoint/2010/main" val="1589374607"/>
              </p:ext>
            </p:extLst>
          </p:nvPr>
        </p:nvGraphicFramePr>
        <p:xfrm>
          <a:off x="4093028" y="2488747"/>
          <a:ext cx="609600" cy="485775"/>
        </p:xfrm>
        <a:graphic>
          <a:graphicData uri="http://schemas.openxmlformats.org/presentationml/2006/ole">
            <mc:AlternateContent xmlns:mc="http://schemas.openxmlformats.org/markup-compatibility/2006">
              <mc:Choice xmlns:v="urn:schemas-microsoft-com:vml" Requires="v">
                <p:oleObj name="方程式" r:id="rId3" imgW="9652000" imgH="8191500" progId="Equation.3">
                  <p:embed/>
                </p:oleObj>
              </mc:Choice>
              <mc:Fallback>
                <p:oleObj name="方程式" r:id="rId3" imgW="9652000" imgH="8191500" progId="Equation.3">
                  <p:embed/>
                  <p:pic>
                    <p:nvPicPr>
                      <p:cNvPr id="539652" name="Object 4">
                        <a:extLst>
                          <a:ext uri="{FF2B5EF4-FFF2-40B4-BE49-F238E27FC236}">
                            <a16:creationId xmlns:a16="http://schemas.microsoft.com/office/drawing/2014/main" id="{F66BD886-5507-8040-B29F-EC8159DBAF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3028" y="2488747"/>
                        <a:ext cx="609600"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5">
            <a:extLst>
              <a:ext uri="{FF2B5EF4-FFF2-40B4-BE49-F238E27FC236}">
                <a16:creationId xmlns:a16="http://schemas.microsoft.com/office/drawing/2014/main" id="{BA52B8A8-7C16-0241-A6AE-E1E7E78B79D7}"/>
              </a:ext>
            </a:extLst>
          </p:cNvPr>
          <p:cNvSpPr txBox="1">
            <a:spLocks noChangeArrowheads="1"/>
          </p:cNvSpPr>
          <p:nvPr/>
        </p:nvSpPr>
        <p:spPr bwMode="auto">
          <a:xfrm>
            <a:off x="4702628" y="2460172"/>
            <a:ext cx="358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r>
              <a:rPr lang="en-US" altLang="zh-TW">
                <a:ea typeface="新細明體" panose="02020500000000000000" pitchFamily="18" charset="-120"/>
              </a:rPr>
              <a:t>=</a:t>
            </a:r>
            <a:r>
              <a:rPr lang="en-US" altLang="zh-TW" i="1">
                <a:ea typeface="新細明體" panose="02020500000000000000" pitchFamily="18" charset="-120"/>
              </a:rPr>
              <a:t> (2n)!</a:t>
            </a:r>
            <a:r>
              <a:rPr lang="en-US" altLang="zh-TW">
                <a:ea typeface="新細明體" panose="02020500000000000000" pitchFamily="18" charset="-120"/>
              </a:rPr>
              <a:t> / </a:t>
            </a:r>
            <a:r>
              <a:rPr lang="en-US" altLang="zh-TW" i="1">
                <a:ea typeface="新細明體" panose="02020500000000000000" pitchFamily="18" charset="-120"/>
              </a:rPr>
              <a:t>(2 </a:t>
            </a:r>
            <a:r>
              <a:rPr lang="en-US" altLang="zh-TW" i="1">
                <a:ea typeface="新細明體" panose="02020500000000000000" pitchFamily="18" charset="-120"/>
                <a:cs typeface="Arial" panose="020B0604020202020204" pitchFamily="34" charset="0"/>
              </a:rPr>
              <a:t>× (</a:t>
            </a:r>
            <a:r>
              <a:rPr lang="en-US" altLang="zh-TW" i="1">
                <a:ea typeface="新細明體" panose="02020500000000000000" pitchFamily="18" charset="-120"/>
              </a:rPr>
              <a:t>n!</a:t>
            </a:r>
            <a:r>
              <a:rPr lang="en-US" altLang="zh-TW" i="1" baseline="30000">
                <a:ea typeface="新細明體" panose="02020500000000000000" pitchFamily="18" charset="-120"/>
              </a:rPr>
              <a:t>2</a:t>
            </a:r>
            <a:r>
              <a:rPr lang="en-US" altLang="zh-TW" i="1">
                <a:ea typeface="新細明體" panose="02020500000000000000" pitchFamily="18" charset="-120"/>
              </a:rPr>
              <a:t>))</a:t>
            </a:r>
            <a:r>
              <a:rPr lang="en-US" altLang="zh-TW" baseline="30000">
                <a:ea typeface="新細明體" panose="02020500000000000000" pitchFamily="18" charset="-120"/>
              </a:rPr>
              <a:t> </a:t>
            </a:r>
            <a:r>
              <a:rPr lang="en-US" altLang="zh-TW">
                <a:ea typeface="新細明體" panose="02020500000000000000" pitchFamily="18" charset="-120"/>
              </a:rPr>
              <a:t>= </a:t>
            </a:r>
            <a:r>
              <a:rPr lang="en-US" altLang="zh-TW" i="1">
                <a:ea typeface="新細明體" panose="02020500000000000000" pitchFamily="18" charset="-120"/>
              </a:rPr>
              <a:t>n</a:t>
            </a:r>
            <a:r>
              <a:rPr lang="en-US" altLang="zh-TW" i="1" baseline="30000">
                <a:ea typeface="新細明體" panose="02020500000000000000" pitchFamily="18" charset="-120"/>
              </a:rPr>
              <a:t>O(n)</a:t>
            </a:r>
            <a:endParaRPr lang="zh-TW" altLang="en-US">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275377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2F01A-6E57-584E-8E2C-467369E197F5}"/>
              </a:ext>
            </a:extLst>
          </p:cNvPr>
          <p:cNvSpPr>
            <a:spLocks noGrp="1"/>
          </p:cNvSpPr>
          <p:nvPr>
            <p:ph type="title"/>
          </p:nvPr>
        </p:nvSpPr>
        <p:spPr/>
        <p:txBody>
          <a:bodyPr/>
          <a:lstStyle/>
          <a:p>
            <a:r>
              <a:rPr lang="en-US" dirty="0"/>
              <a:t>Idea of KL Algorithm</a:t>
            </a:r>
          </a:p>
        </p:txBody>
      </p:sp>
      <p:sp>
        <p:nvSpPr>
          <p:cNvPr id="3" name="Content Placeholder 2">
            <a:extLst>
              <a:ext uri="{FF2B5EF4-FFF2-40B4-BE49-F238E27FC236}">
                <a16:creationId xmlns:a16="http://schemas.microsoft.com/office/drawing/2014/main" id="{232E81C8-7373-A241-BC24-CAF7C9F4FCB1}"/>
              </a:ext>
            </a:extLst>
          </p:cNvPr>
          <p:cNvSpPr>
            <a:spLocks noGrp="1"/>
          </p:cNvSpPr>
          <p:nvPr>
            <p:ph idx="1"/>
          </p:nvPr>
        </p:nvSpPr>
        <p:spPr/>
        <p:txBody>
          <a:bodyPr/>
          <a:lstStyle/>
          <a:p>
            <a:pPr eaLnBrk="1" hangingPunct="1"/>
            <a:r>
              <a:rPr lang="en-US" altLang="zh-TW" dirty="0">
                <a:ea typeface="新細明體" panose="02020500000000000000" pitchFamily="18" charset="-120"/>
              </a:rPr>
              <a:t>D</a:t>
            </a:r>
            <a:r>
              <a:rPr lang="en-US" altLang="zh-TW" baseline="-25000" dirty="0">
                <a:ea typeface="新細明體" panose="02020500000000000000" pitchFamily="18" charset="-120"/>
              </a:rPr>
              <a:t>A</a:t>
            </a:r>
            <a:r>
              <a:rPr lang="en-US" altLang="zh-TW" dirty="0">
                <a:ea typeface="新細明體" panose="02020500000000000000" pitchFamily="18" charset="-120"/>
              </a:rPr>
              <a:t> = Decrease in cut value if moving A</a:t>
            </a:r>
          </a:p>
          <a:p>
            <a:pPr lvl="1" eaLnBrk="1" hangingPunct="1"/>
            <a:r>
              <a:rPr lang="en-US" altLang="zh-TW" dirty="0">
                <a:ea typeface="新細明體" panose="02020500000000000000" pitchFamily="18" charset="-120"/>
              </a:rPr>
              <a:t>External cost (connection) E</a:t>
            </a:r>
            <a:r>
              <a:rPr lang="en-US" altLang="zh-TW" baseline="-25000" dirty="0">
                <a:ea typeface="新細明體" panose="02020500000000000000" pitchFamily="18" charset="-120"/>
              </a:rPr>
              <a:t>A </a:t>
            </a:r>
            <a:r>
              <a:rPr lang="en-US" altLang="zh-TW" dirty="0">
                <a:ea typeface="新細明體" panose="02020500000000000000" pitchFamily="18" charset="-120"/>
              </a:rPr>
              <a:t>– Internal cost I</a:t>
            </a:r>
            <a:r>
              <a:rPr lang="en-US" altLang="zh-TW" baseline="-25000" dirty="0">
                <a:ea typeface="新細明體" panose="02020500000000000000" pitchFamily="18" charset="-120"/>
              </a:rPr>
              <a:t>A </a:t>
            </a:r>
          </a:p>
          <a:p>
            <a:pPr lvl="1" eaLnBrk="1" hangingPunct="1"/>
            <a:r>
              <a:rPr lang="en-US" altLang="zh-TW" dirty="0">
                <a:ea typeface="新細明體" panose="02020500000000000000" pitchFamily="18" charset="-120"/>
              </a:rPr>
              <a:t>Moving node a from block X to block Y would increase the value of the </a:t>
            </a:r>
            <a:r>
              <a:rPr lang="en-US" altLang="zh-TW" dirty="0" err="1">
                <a:ea typeface="新細明體" panose="02020500000000000000" pitchFamily="18" charset="-120"/>
              </a:rPr>
              <a:t>cutset</a:t>
            </a:r>
            <a:r>
              <a:rPr lang="en-US" altLang="zh-TW" dirty="0">
                <a:ea typeface="新細明體" panose="02020500000000000000" pitchFamily="18" charset="-120"/>
              </a:rPr>
              <a:t> by E</a:t>
            </a:r>
            <a:r>
              <a:rPr lang="en-US" altLang="zh-TW" baseline="-25000" dirty="0">
                <a:ea typeface="新細明體" panose="02020500000000000000" pitchFamily="18" charset="-120"/>
              </a:rPr>
              <a:t>A </a:t>
            </a:r>
            <a:r>
              <a:rPr lang="en-US" altLang="zh-TW" dirty="0">
                <a:ea typeface="新細明體" panose="02020500000000000000" pitchFamily="18" charset="-120"/>
              </a:rPr>
              <a:t>and decrease it by I</a:t>
            </a:r>
            <a:r>
              <a:rPr lang="en-US" altLang="zh-TW" baseline="-25000" dirty="0">
                <a:ea typeface="新細明體" panose="02020500000000000000" pitchFamily="18" charset="-120"/>
              </a:rPr>
              <a:t>A</a:t>
            </a:r>
            <a:endParaRPr lang="zh-TW" altLang="en-US" baseline="-25000" dirty="0">
              <a:ea typeface="新細明體" panose="02020500000000000000" pitchFamily="18" charset="-120"/>
            </a:endParaRPr>
          </a:p>
          <a:p>
            <a:endParaRPr lang="en-US" dirty="0"/>
          </a:p>
        </p:txBody>
      </p:sp>
      <p:sp>
        <p:nvSpPr>
          <p:cNvPr id="4" name="Text Box 4">
            <a:extLst>
              <a:ext uri="{FF2B5EF4-FFF2-40B4-BE49-F238E27FC236}">
                <a16:creationId xmlns:a16="http://schemas.microsoft.com/office/drawing/2014/main" id="{66954A3A-EE20-BC40-854A-665690ECF9A5}"/>
              </a:ext>
            </a:extLst>
          </p:cNvPr>
          <p:cNvSpPr txBox="1">
            <a:spLocks noChangeAspect="1" noChangeArrowheads="1"/>
          </p:cNvSpPr>
          <p:nvPr/>
        </p:nvSpPr>
        <p:spPr bwMode="auto">
          <a:xfrm>
            <a:off x="5471359" y="5091964"/>
            <a:ext cx="1830388" cy="8413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r>
              <a:rPr lang="en-US" altLang="zh-TW" baseline="-25000">
                <a:solidFill>
                  <a:schemeClr val="tx2"/>
                </a:solidFill>
                <a:ea typeface="新細明體" panose="02020500000000000000" pitchFamily="18" charset="-120"/>
              </a:rPr>
              <a:t>A</a:t>
            </a:r>
            <a:r>
              <a:rPr lang="en-US" altLang="zh-TW">
                <a:solidFill>
                  <a:schemeClr val="tx2"/>
                </a:solidFill>
                <a:ea typeface="新細明體" panose="02020500000000000000" pitchFamily="18" charset="-120"/>
              </a:rPr>
              <a:t> =            </a:t>
            </a:r>
          </a:p>
          <a:p>
            <a:pPr algn="ctr" eaLnBrk="1" hangingPunct="1">
              <a:spcBef>
                <a:spcPct val="0"/>
              </a:spcBef>
              <a:buFontTx/>
              <a:buNone/>
            </a:pPr>
            <a:r>
              <a:rPr lang="en-US" altLang="zh-TW">
                <a:solidFill>
                  <a:schemeClr val="tx2"/>
                </a:solidFill>
                <a:ea typeface="新細明體" panose="02020500000000000000" pitchFamily="18" charset="-120"/>
              </a:rPr>
              <a:t>D</a:t>
            </a:r>
            <a:r>
              <a:rPr lang="en-US" altLang="zh-TW" baseline="-25000">
                <a:solidFill>
                  <a:schemeClr val="tx2"/>
                </a:solidFill>
                <a:ea typeface="新細明體" panose="02020500000000000000" pitchFamily="18" charset="-120"/>
              </a:rPr>
              <a:t>B</a:t>
            </a:r>
            <a:r>
              <a:rPr lang="en-US" altLang="zh-TW">
                <a:solidFill>
                  <a:schemeClr val="tx2"/>
                </a:solidFill>
                <a:ea typeface="新細明體" panose="02020500000000000000" pitchFamily="18" charset="-120"/>
              </a:rPr>
              <a:t> =            </a:t>
            </a:r>
          </a:p>
        </p:txBody>
      </p:sp>
      <p:sp>
        <p:nvSpPr>
          <p:cNvPr id="5" name="Text Box 5">
            <a:extLst>
              <a:ext uri="{FF2B5EF4-FFF2-40B4-BE49-F238E27FC236}">
                <a16:creationId xmlns:a16="http://schemas.microsoft.com/office/drawing/2014/main" id="{A7C595AC-3823-474C-AC21-5294280A4837}"/>
              </a:ext>
            </a:extLst>
          </p:cNvPr>
          <p:cNvSpPr txBox="1">
            <a:spLocks noChangeAspect="1" noChangeArrowheads="1"/>
          </p:cNvSpPr>
          <p:nvPr/>
        </p:nvSpPr>
        <p:spPr bwMode="auto">
          <a:xfrm>
            <a:off x="5468184" y="5091964"/>
            <a:ext cx="1843088" cy="8413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     = 2-1 = 1</a:t>
            </a:r>
          </a:p>
          <a:p>
            <a:pPr algn="ctr" eaLnBrk="1" hangingPunct="1">
              <a:spcBef>
                <a:spcPct val="0"/>
              </a:spcBef>
              <a:buFontTx/>
              <a:buNone/>
            </a:pPr>
            <a:r>
              <a:rPr lang="en-US" altLang="zh-TW" dirty="0">
                <a:solidFill>
                  <a:schemeClr val="tx2"/>
                </a:solidFill>
                <a:ea typeface="新細明體" panose="02020500000000000000" pitchFamily="18" charset="-120"/>
              </a:rPr>
              <a:t>     = 1-1 = 0</a:t>
            </a:r>
          </a:p>
        </p:txBody>
      </p:sp>
      <p:grpSp>
        <p:nvGrpSpPr>
          <p:cNvPr id="6" name="Group 39">
            <a:extLst>
              <a:ext uri="{FF2B5EF4-FFF2-40B4-BE49-F238E27FC236}">
                <a16:creationId xmlns:a16="http://schemas.microsoft.com/office/drawing/2014/main" id="{6A7362DB-55A4-C440-853A-441C393C2725}"/>
              </a:ext>
            </a:extLst>
          </p:cNvPr>
          <p:cNvGrpSpPr>
            <a:grpSpLocks/>
          </p:cNvGrpSpPr>
          <p:nvPr/>
        </p:nvGrpSpPr>
        <p:grpSpPr bwMode="auto">
          <a:xfrm>
            <a:off x="5910489" y="3608388"/>
            <a:ext cx="5397167" cy="2146754"/>
            <a:chOff x="2212" y="2234"/>
            <a:chExt cx="2406" cy="957"/>
          </a:xfrm>
        </p:grpSpPr>
        <p:sp>
          <p:nvSpPr>
            <p:cNvPr id="7" name="Oval 7">
              <a:extLst>
                <a:ext uri="{FF2B5EF4-FFF2-40B4-BE49-F238E27FC236}">
                  <a16:creationId xmlns:a16="http://schemas.microsoft.com/office/drawing/2014/main" id="{A9F419D9-7B49-8049-81D7-504559FBB529}"/>
                </a:ext>
              </a:extLst>
            </p:cNvPr>
            <p:cNvSpPr>
              <a:spLocks noChangeAspect="1" noChangeArrowheads="1"/>
            </p:cNvSpPr>
            <p:nvPr/>
          </p:nvSpPr>
          <p:spPr bwMode="auto">
            <a:xfrm rot="8402547">
              <a:off x="3505" y="2623"/>
              <a:ext cx="48" cy="47"/>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Text Box 8">
              <a:extLst>
                <a:ext uri="{FF2B5EF4-FFF2-40B4-BE49-F238E27FC236}">
                  <a16:creationId xmlns:a16="http://schemas.microsoft.com/office/drawing/2014/main" id="{10615E31-8C72-A94B-B9D6-5AEDDE0F898A}"/>
                </a:ext>
              </a:extLst>
            </p:cNvPr>
            <p:cNvSpPr txBox="1">
              <a:spLocks noChangeAspect="1" noChangeArrowheads="1"/>
            </p:cNvSpPr>
            <p:nvPr/>
          </p:nvSpPr>
          <p:spPr bwMode="auto">
            <a:xfrm>
              <a:off x="3936" y="290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9" name="Text Box 9">
              <a:extLst>
                <a:ext uri="{FF2B5EF4-FFF2-40B4-BE49-F238E27FC236}">
                  <a16:creationId xmlns:a16="http://schemas.microsoft.com/office/drawing/2014/main" id="{2B5A8E9E-695A-BB47-A4DE-F0C54DF97932}"/>
                </a:ext>
              </a:extLst>
            </p:cNvPr>
            <p:cNvSpPr txBox="1">
              <a:spLocks noChangeAspect="1" noChangeArrowheads="1"/>
            </p:cNvSpPr>
            <p:nvPr/>
          </p:nvSpPr>
          <p:spPr bwMode="auto">
            <a:xfrm>
              <a:off x="4076" y="225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B</a:t>
              </a:r>
            </a:p>
          </p:txBody>
        </p:sp>
        <p:sp>
          <p:nvSpPr>
            <p:cNvPr id="10" name="Text Box 10">
              <a:extLst>
                <a:ext uri="{FF2B5EF4-FFF2-40B4-BE49-F238E27FC236}">
                  <a16:creationId xmlns:a16="http://schemas.microsoft.com/office/drawing/2014/main" id="{1DE195DA-14CC-1C4D-B267-3B73531F45EE}"/>
                </a:ext>
              </a:extLst>
            </p:cNvPr>
            <p:cNvSpPr txBox="1">
              <a:spLocks noChangeAspect="1" noChangeArrowheads="1"/>
            </p:cNvSpPr>
            <p:nvPr/>
          </p:nvSpPr>
          <p:spPr bwMode="auto">
            <a:xfrm>
              <a:off x="3264" y="2482"/>
              <a:ext cx="2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11" name="Text Box 11">
              <a:extLst>
                <a:ext uri="{FF2B5EF4-FFF2-40B4-BE49-F238E27FC236}">
                  <a16:creationId xmlns:a16="http://schemas.microsoft.com/office/drawing/2014/main" id="{AD173624-4EB6-D941-8368-D0856E89A66F}"/>
                </a:ext>
              </a:extLst>
            </p:cNvPr>
            <p:cNvSpPr txBox="1">
              <a:spLocks noChangeAspect="1" noChangeArrowheads="1"/>
            </p:cNvSpPr>
            <p:nvPr/>
          </p:nvSpPr>
          <p:spPr bwMode="auto">
            <a:xfrm>
              <a:off x="4320" y="290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12" name="Line 12">
              <a:extLst>
                <a:ext uri="{FF2B5EF4-FFF2-40B4-BE49-F238E27FC236}">
                  <a16:creationId xmlns:a16="http://schemas.microsoft.com/office/drawing/2014/main" id="{4FD0D0AF-5FBC-D548-8FC6-9FC7F71AAAD9}"/>
                </a:ext>
              </a:extLst>
            </p:cNvPr>
            <p:cNvSpPr>
              <a:spLocks noChangeAspect="1" noChangeShapeType="1"/>
            </p:cNvSpPr>
            <p:nvPr/>
          </p:nvSpPr>
          <p:spPr bwMode="auto">
            <a:xfrm>
              <a:off x="4062" y="2482"/>
              <a:ext cx="0" cy="4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 name="Line 13">
              <a:extLst>
                <a:ext uri="{FF2B5EF4-FFF2-40B4-BE49-F238E27FC236}">
                  <a16:creationId xmlns:a16="http://schemas.microsoft.com/office/drawing/2014/main" id="{E455425B-E621-EA4F-92F7-B9CF9D97822A}"/>
                </a:ext>
              </a:extLst>
            </p:cNvPr>
            <p:cNvSpPr>
              <a:spLocks noChangeAspect="1" noChangeShapeType="1"/>
            </p:cNvSpPr>
            <p:nvPr/>
          </p:nvSpPr>
          <p:spPr bwMode="auto">
            <a:xfrm flipH="1" flipV="1">
              <a:off x="3541" y="2659"/>
              <a:ext cx="527" cy="2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4" name="Line 14">
              <a:extLst>
                <a:ext uri="{FF2B5EF4-FFF2-40B4-BE49-F238E27FC236}">
                  <a16:creationId xmlns:a16="http://schemas.microsoft.com/office/drawing/2014/main" id="{9EDD5531-5971-1C41-9430-DF93068F1CEE}"/>
                </a:ext>
              </a:extLst>
            </p:cNvPr>
            <p:cNvSpPr>
              <a:spLocks noChangeAspect="1" noChangeShapeType="1"/>
            </p:cNvSpPr>
            <p:nvPr/>
          </p:nvSpPr>
          <p:spPr bwMode="auto">
            <a:xfrm flipV="1">
              <a:off x="4055" y="2897"/>
              <a:ext cx="35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 name="Line 15">
              <a:extLst>
                <a:ext uri="{FF2B5EF4-FFF2-40B4-BE49-F238E27FC236}">
                  <a16:creationId xmlns:a16="http://schemas.microsoft.com/office/drawing/2014/main" id="{6C82BF26-A349-4B47-A5A4-4738E0E36FEA}"/>
                </a:ext>
              </a:extLst>
            </p:cNvPr>
            <p:cNvSpPr>
              <a:spLocks noChangeAspect="1" noChangeShapeType="1"/>
            </p:cNvSpPr>
            <p:nvPr/>
          </p:nvSpPr>
          <p:spPr bwMode="auto">
            <a:xfrm flipH="1" flipV="1">
              <a:off x="4074" y="2482"/>
              <a:ext cx="318" cy="4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6" name="Line 16">
              <a:extLst>
                <a:ext uri="{FF2B5EF4-FFF2-40B4-BE49-F238E27FC236}">
                  <a16:creationId xmlns:a16="http://schemas.microsoft.com/office/drawing/2014/main" id="{23C54407-A850-C342-92CB-B50BB70EB186}"/>
                </a:ext>
              </a:extLst>
            </p:cNvPr>
            <p:cNvSpPr>
              <a:spLocks noChangeAspect="1" noChangeShapeType="1"/>
            </p:cNvSpPr>
            <p:nvPr/>
          </p:nvSpPr>
          <p:spPr bwMode="auto">
            <a:xfrm>
              <a:off x="3918" y="2266"/>
              <a:ext cx="0" cy="924"/>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 name="Text Box 17">
              <a:extLst>
                <a:ext uri="{FF2B5EF4-FFF2-40B4-BE49-F238E27FC236}">
                  <a16:creationId xmlns:a16="http://schemas.microsoft.com/office/drawing/2014/main" id="{BD04C71E-7E32-A44B-84D1-537F84C036E8}"/>
                </a:ext>
              </a:extLst>
            </p:cNvPr>
            <p:cNvSpPr txBox="1">
              <a:spLocks noChangeAspect="1" noChangeArrowheads="1"/>
            </p:cNvSpPr>
            <p:nvPr/>
          </p:nvSpPr>
          <p:spPr bwMode="auto">
            <a:xfrm>
              <a:off x="3365" y="223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18" name="Text Box 18">
              <a:extLst>
                <a:ext uri="{FF2B5EF4-FFF2-40B4-BE49-F238E27FC236}">
                  <a16:creationId xmlns:a16="http://schemas.microsoft.com/office/drawing/2014/main" id="{EA92B2BA-684C-094F-BB9D-1C9D0806EFAE}"/>
                </a:ext>
              </a:extLst>
            </p:cNvPr>
            <p:cNvSpPr txBox="1">
              <a:spLocks noChangeAspect="1" noChangeArrowheads="1"/>
            </p:cNvSpPr>
            <p:nvPr/>
          </p:nvSpPr>
          <p:spPr bwMode="auto">
            <a:xfrm>
              <a:off x="4353" y="223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sp>
          <p:nvSpPr>
            <p:cNvPr id="19" name="AutoShape 19">
              <a:extLst>
                <a:ext uri="{FF2B5EF4-FFF2-40B4-BE49-F238E27FC236}">
                  <a16:creationId xmlns:a16="http://schemas.microsoft.com/office/drawing/2014/main" id="{2176ADDC-9987-BA42-BEB6-CB8AA060BB70}"/>
                </a:ext>
              </a:extLst>
            </p:cNvPr>
            <p:cNvSpPr>
              <a:spLocks noChangeAspect="1" noChangeArrowheads="1"/>
            </p:cNvSpPr>
            <p:nvPr/>
          </p:nvSpPr>
          <p:spPr bwMode="auto">
            <a:xfrm>
              <a:off x="2212" y="2479"/>
              <a:ext cx="383" cy="159"/>
            </a:xfrm>
            <a:prstGeom prst="rightArrow">
              <a:avLst>
                <a:gd name="adj1" fmla="val 50000"/>
                <a:gd name="adj2" fmla="val 60220"/>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0" name="Oval 20">
              <a:extLst>
                <a:ext uri="{FF2B5EF4-FFF2-40B4-BE49-F238E27FC236}">
                  <a16:creationId xmlns:a16="http://schemas.microsoft.com/office/drawing/2014/main" id="{E618467A-D073-A34F-94C3-4999C2F03E64}"/>
                </a:ext>
              </a:extLst>
            </p:cNvPr>
            <p:cNvSpPr>
              <a:spLocks noChangeAspect="1" noChangeArrowheads="1"/>
            </p:cNvSpPr>
            <p:nvPr/>
          </p:nvSpPr>
          <p:spPr bwMode="auto">
            <a:xfrm rot="8402547">
              <a:off x="4373" y="2871"/>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1" name="Oval 21">
              <a:extLst>
                <a:ext uri="{FF2B5EF4-FFF2-40B4-BE49-F238E27FC236}">
                  <a16:creationId xmlns:a16="http://schemas.microsoft.com/office/drawing/2014/main" id="{15514F2B-3C62-744A-8967-ACB067F6F8C3}"/>
                </a:ext>
              </a:extLst>
            </p:cNvPr>
            <p:cNvSpPr>
              <a:spLocks noChangeAspect="1" noChangeArrowheads="1"/>
            </p:cNvSpPr>
            <p:nvPr/>
          </p:nvSpPr>
          <p:spPr bwMode="auto">
            <a:xfrm rot="8402547">
              <a:off x="4038" y="2457"/>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2" name="Oval 22">
              <a:extLst>
                <a:ext uri="{FF2B5EF4-FFF2-40B4-BE49-F238E27FC236}">
                  <a16:creationId xmlns:a16="http://schemas.microsoft.com/office/drawing/2014/main" id="{A8B8F69C-19F7-CF47-894A-7D4BA4E3222F}"/>
                </a:ext>
              </a:extLst>
            </p:cNvPr>
            <p:cNvSpPr>
              <a:spLocks noChangeAspect="1" noChangeArrowheads="1"/>
            </p:cNvSpPr>
            <p:nvPr/>
          </p:nvSpPr>
          <p:spPr bwMode="auto">
            <a:xfrm rot="8402547">
              <a:off x="4038" y="2871"/>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grpSp>
        <p:nvGrpSpPr>
          <p:cNvPr id="23" name="Group 23">
            <a:extLst>
              <a:ext uri="{FF2B5EF4-FFF2-40B4-BE49-F238E27FC236}">
                <a16:creationId xmlns:a16="http://schemas.microsoft.com/office/drawing/2014/main" id="{D9835823-CD0D-B745-A046-8FB91574A3EA}"/>
              </a:ext>
            </a:extLst>
          </p:cNvPr>
          <p:cNvGrpSpPr>
            <a:grpSpLocks/>
          </p:cNvGrpSpPr>
          <p:nvPr/>
        </p:nvGrpSpPr>
        <p:grpSpPr bwMode="auto">
          <a:xfrm>
            <a:off x="1028639" y="3608388"/>
            <a:ext cx="3563773" cy="2443075"/>
            <a:chOff x="1095" y="2234"/>
            <a:chExt cx="1396" cy="957"/>
          </a:xfrm>
        </p:grpSpPr>
        <p:sp>
          <p:nvSpPr>
            <p:cNvPr id="24" name="Text Box 24">
              <a:extLst>
                <a:ext uri="{FF2B5EF4-FFF2-40B4-BE49-F238E27FC236}">
                  <a16:creationId xmlns:a16="http://schemas.microsoft.com/office/drawing/2014/main" id="{1270013C-B2D3-294A-83FE-80A63C1D5F96}"/>
                </a:ext>
              </a:extLst>
            </p:cNvPr>
            <p:cNvSpPr txBox="1">
              <a:spLocks noChangeAspect="1" noChangeArrowheads="1"/>
            </p:cNvSpPr>
            <p:nvPr/>
          </p:nvSpPr>
          <p:spPr bwMode="auto">
            <a:xfrm>
              <a:off x="1397" y="2872"/>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25" name="Text Box 25">
              <a:extLst>
                <a:ext uri="{FF2B5EF4-FFF2-40B4-BE49-F238E27FC236}">
                  <a16:creationId xmlns:a16="http://schemas.microsoft.com/office/drawing/2014/main" id="{59C92027-76D8-D24E-B3EA-468C6240F196}"/>
                </a:ext>
              </a:extLst>
            </p:cNvPr>
            <p:cNvSpPr txBox="1">
              <a:spLocks noChangeAspect="1" noChangeArrowheads="1"/>
            </p:cNvSpPr>
            <p:nvPr/>
          </p:nvSpPr>
          <p:spPr bwMode="auto">
            <a:xfrm>
              <a:off x="1920" y="225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26" name="Text Box 26">
              <a:extLst>
                <a:ext uri="{FF2B5EF4-FFF2-40B4-BE49-F238E27FC236}">
                  <a16:creationId xmlns:a16="http://schemas.microsoft.com/office/drawing/2014/main" id="{6F728DA5-4FB1-F641-A1CC-B9B979B277AA}"/>
                </a:ext>
              </a:extLst>
            </p:cNvPr>
            <p:cNvSpPr txBox="1">
              <a:spLocks noChangeAspect="1" noChangeArrowheads="1"/>
            </p:cNvSpPr>
            <p:nvPr/>
          </p:nvSpPr>
          <p:spPr bwMode="auto">
            <a:xfrm>
              <a:off x="1095" y="258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27" name="Text Box 27">
              <a:extLst>
                <a:ext uri="{FF2B5EF4-FFF2-40B4-BE49-F238E27FC236}">
                  <a16:creationId xmlns:a16="http://schemas.microsoft.com/office/drawing/2014/main" id="{E87AC831-3505-304B-94C6-090111256147}"/>
                </a:ext>
              </a:extLst>
            </p:cNvPr>
            <p:cNvSpPr txBox="1">
              <a:spLocks noChangeAspect="1" noChangeArrowheads="1"/>
            </p:cNvSpPr>
            <p:nvPr/>
          </p:nvSpPr>
          <p:spPr bwMode="auto">
            <a:xfrm>
              <a:off x="2220" y="290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28" name="Line 28">
              <a:extLst>
                <a:ext uri="{FF2B5EF4-FFF2-40B4-BE49-F238E27FC236}">
                  <a16:creationId xmlns:a16="http://schemas.microsoft.com/office/drawing/2014/main" id="{75D98512-E309-5440-BA34-2EC668436B8D}"/>
                </a:ext>
              </a:extLst>
            </p:cNvPr>
            <p:cNvSpPr>
              <a:spLocks noChangeAspect="1" noChangeShapeType="1"/>
            </p:cNvSpPr>
            <p:nvPr/>
          </p:nvSpPr>
          <p:spPr bwMode="auto">
            <a:xfrm flipH="1">
              <a:off x="1594" y="2482"/>
              <a:ext cx="341" cy="42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9" name="Line 29">
              <a:extLst>
                <a:ext uri="{FF2B5EF4-FFF2-40B4-BE49-F238E27FC236}">
                  <a16:creationId xmlns:a16="http://schemas.microsoft.com/office/drawing/2014/main" id="{FEDCE9E5-3384-3D42-8AFB-5E825C2198A3}"/>
                </a:ext>
              </a:extLst>
            </p:cNvPr>
            <p:cNvSpPr>
              <a:spLocks noChangeAspect="1" noChangeShapeType="1"/>
            </p:cNvSpPr>
            <p:nvPr/>
          </p:nvSpPr>
          <p:spPr bwMode="auto">
            <a:xfrm flipH="1" flipV="1">
              <a:off x="1343" y="2659"/>
              <a:ext cx="251" cy="2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0" name="Line 30">
              <a:extLst>
                <a:ext uri="{FF2B5EF4-FFF2-40B4-BE49-F238E27FC236}">
                  <a16:creationId xmlns:a16="http://schemas.microsoft.com/office/drawing/2014/main" id="{CC0FF6FB-C671-D14F-8C50-D7F717047F99}"/>
                </a:ext>
              </a:extLst>
            </p:cNvPr>
            <p:cNvSpPr>
              <a:spLocks noChangeAspect="1" noChangeShapeType="1"/>
            </p:cNvSpPr>
            <p:nvPr/>
          </p:nvSpPr>
          <p:spPr bwMode="auto">
            <a:xfrm flipV="1">
              <a:off x="1594" y="2897"/>
              <a:ext cx="685" cy="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1" name="Line 31">
              <a:extLst>
                <a:ext uri="{FF2B5EF4-FFF2-40B4-BE49-F238E27FC236}">
                  <a16:creationId xmlns:a16="http://schemas.microsoft.com/office/drawing/2014/main" id="{617A0CCB-493B-E74A-A07B-2E79ADB6EC12}"/>
                </a:ext>
              </a:extLst>
            </p:cNvPr>
            <p:cNvSpPr>
              <a:spLocks noChangeAspect="1" noChangeShapeType="1"/>
            </p:cNvSpPr>
            <p:nvPr/>
          </p:nvSpPr>
          <p:spPr bwMode="auto">
            <a:xfrm flipH="1" flipV="1">
              <a:off x="1947" y="2482"/>
              <a:ext cx="319" cy="4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2" name="Line 32">
              <a:extLst>
                <a:ext uri="{FF2B5EF4-FFF2-40B4-BE49-F238E27FC236}">
                  <a16:creationId xmlns:a16="http://schemas.microsoft.com/office/drawing/2014/main" id="{8D2AA2E1-FB5E-034E-8284-25DB63017289}"/>
                </a:ext>
              </a:extLst>
            </p:cNvPr>
            <p:cNvSpPr>
              <a:spLocks noChangeAspect="1" noChangeShapeType="1"/>
            </p:cNvSpPr>
            <p:nvPr/>
          </p:nvSpPr>
          <p:spPr bwMode="auto">
            <a:xfrm>
              <a:off x="1792" y="2266"/>
              <a:ext cx="0" cy="924"/>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3" name="Text Box 33">
              <a:extLst>
                <a:ext uri="{FF2B5EF4-FFF2-40B4-BE49-F238E27FC236}">
                  <a16:creationId xmlns:a16="http://schemas.microsoft.com/office/drawing/2014/main" id="{E7D67046-7E90-BC4A-B9A2-954836E5C3BE}"/>
                </a:ext>
              </a:extLst>
            </p:cNvPr>
            <p:cNvSpPr txBox="1">
              <a:spLocks noChangeAspect="1" noChangeArrowheads="1"/>
            </p:cNvSpPr>
            <p:nvPr/>
          </p:nvSpPr>
          <p:spPr bwMode="auto">
            <a:xfrm>
              <a:off x="1239" y="223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34" name="Text Box 34">
              <a:extLst>
                <a:ext uri="{FF2B5EF4-FFF2-40B4-BE49-F238E27FC236}">
                  <a16:creationId xmlns:a16="http://schemas.microsoft.com/office/drawing/2014/main" id="{62E5CD57-5691-F543-9553-8BD1107ADC94}"/>
                </a:ext>
              </a:extLst>
            </p:cNvPr>
            <p:cNvSpPr txBox="1">
              <a:spLocks noChangeAspect="1" noChangeArrowheads="1"/>
            </p:cNvSpPr>
            <p:nvPr/>
          </p:nvSpPr>
          <p:spPr bwMode="auto">
            <a:xfrm>
              <a:off x="2226" y="223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sp>
          <p:nvSpPr>
            <p:cNvPr id="35" name="Oval 35">
              <a:extLst>
                <a:ext uri="{FF2B5EF4-FFF2-40B4-BE49-F238E27FC236}">
                  <a16:creationId xmlns:a16="http://schemas.microsoft.com/office/drawing/2014/main" id="{401D97C6-40E2-314D-8101-78468A1071DE}"/>
                </a:ext>
              </a:extLst>
            </p:cNvPr>
            <p:cNvSpPr>
              <a:spLocks noChangeAspect="1" noChangeArrowheads="1"/>
            </p:cNvSpPr>
            <p:nvPr/>
          </p:nvSpPr>
          <p:spPr bwMode="auto">
            <a:xfrm rot="8402547">
              <a:off x="1307" y="2623"/>
              <a:ext cx="48" cy="47"/>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6" name="Oval 36">
              <a:extLst>
                <a:ext uri="{FF2B5EF4-FFF2-40B4-BE49-F238E27FC236}">
                  <a16:creationId xmlns:a16="http://schemas.microsoft.com/office/drawing/2014/main" id="{D8EEFC6C-8CCB-874F-BB85-066C7746006F}"/>
                </a:ext>
              </a:extLst>
            </p:cNvPr>
            <p:cNvSpPr>
              <a:spLocks noChangeAspect="1" noChangeArrowheads="1"/>
            </p:cNvSpPr>
            <p:nvPr/>
          </p:nvSpPr>
          <p:spPr bwMode="auto">
            <a:xfrm rot="8402547">
              <a:off x="2247" y="2871"/>
              <a:ext cx="47"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7" name="Oval 37">
              <a:extLst>
                <a:ext uri="{FF2B5EF4-FFF2-40B4-BE49-F238E27FC236}">
                  <a16:creationId xmlns:a16="http://schemas.microsoft.com/office/drawing/2014/main" id="{008A1724-859A-E848-AD1A-AE6694E34A48}"/>
                </a:ext>
              </a:extLst>
            </p:cNvPr>
            <p:cNvSpPr>
              <a:spLocks noChangeAspect="1" noChangeArrowheads="1"/>
            </p:cNvSpPr>
            <p:nvPr/>
          </p:nvSpPr>
          <p:spPr bwMode="auto">
            <a:xfrm rot="8402547">
              <a:off x="1912" y="2457"/>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8" name="Oval 38">
              <a:extLst>
                <a:ext uri="{FF2B5EF4-FFF2-40B4-BE49-F238E27FC236}">
                  <a16:creationId xmlns:a16="http://schemas.microsoft.com/office/drawing/2014/main" id="{F4C6D7BC-EC3E-7644-B2AB-E58A15511785}"/>
                </a:ext>
              </a:extLst>
            </p:cNvPr>
            <p:cNvSpPr>
              <a:spLocks noChangeAspect="1" noChangeArrowheads="1"/>
            </p:cNvSpPr>
            <p:nvPr/>
          </p:nvSpPr>
          <p:spPr bwMode="auto">
            <a:xfrm rot="8402547">
              <a:off x="1561" y="2871"/>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343035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2F01A-6E57-584E-8E2C-467369E197F5}"/>
              </a:ext>
            </a:extLst>
          </p:cNvPr>
          <p:cNvSpPr>
            <a:spLocks noGrp="1"/>
          </p:cNvSpPr>
          <p:nvPr>
            <p:ph type="title"/>
          </p:nvPr>
        </p:nvSpPr>
        <p:spPr/>
        <p:txBody>
          <a:bodyPr/>
          <a:lstStyle/>
          <a:p>
            <a:r>
              <a:rPr lang="en-US" dirty="0"/>
              <a:t>Idea of KL Algorithm</a:t>
            </a:r>
          </a:p>
        </p:txBody>
      </p:sp>
      <p:sp>
        <p:nvSpPr>
          <p:cNvPr id="3" name="Content Placeholder 2">
            <a:extLst>
              <a:ext uri="{FF2B5EF4-FFF2-40B4-BE49-F238E27FC236}">
                <a16:creationId xmlns:a16="http://schemas.microsoft.com/office/drawing/2014/main" id="{232E81C8-7373-A241-BC24-CAF7C9F4FCB1}"/>
              </a:ext>
            </a:extLst>
          </p:cNvPr>
          <p:cNvSpPr>
            <a:spLocks noGrp="1"/>
          </p:cNvSpPr>
          <p:nvPr>
            <p:ph idx="1"/>
          </p:nvPr>
        </p:nvSpPr>
        <p:spPr/>
        <p:txBody>
          <a:bodyPr/>
          <a:lstStyle/>
          <a:p>
            <a:pPr eaLnBrk="1" hangingPunct="1"/>
            <a:r>
              <a:rPr lang="en-US" altLang="zh-TW" dirty="0">
                <a:ea typeface="新細明體" panose="02020500000000000000" pitchFamily="18" charset="-120"/>
              </a:rPr>
              <a:t>Note that we want to balance two partitions</a:t>
            </a:r>
          </a:p>
          <a:p>
            <a:pPr eaLnBrk="1" hangingPunct="1"/>
            <a:r>
              <a:rPr lang="en-US" altLang="zh-TW" dirty="0">
                <a:ea typeface="新細明體" panose="02020500000000000000" pitchFamily="18" charset="-120"/>
              </a:rPr>
              <a:t>If switch A &amp; B, gain(A,B) = </a:t>
            </a:r>
            <a:r>
              <a:rPr lang="en-US" altLang="zh-TW" dirty="0">
                <a:solidFill>
                  <a:srgbClr val="FF0000"/>
                </a:solidFill>
                <a:ea typeface="新細明體" panose="02020500000000000000" pitchFamily="18" charset="-120"/>
              </a:rPr>
              <a:t>D</a:t>
            </a:r>
            <a:r>
              <a:rPr lang="en-US" altLang="zh-TW" baseline="-25000" dirty="0">
                <a:solidFill>
                  <a:srgbClr val="FF0000"/>
                </a:solidFill>
                <a:ea typeface="新細明體" panose="02020500000000000000" pitchFamily="18" charset="-120"/>
              </a:rPr>
              <a:t>a</a:t>
            </a:r>
            <a:r>
              <a:rPr lang="en-US" altLang="zh-TW" dirty="0">
                <a:solidFill>
                  <a:srgbClr val="FF0000"/>
                </a:solidFill>
                <a:ea typeface="新細明體" panose="02020500000000000000" pitchFamily="18" charset="-120"/>
              </a:rPr>
              <a:t> + D</a:t>
            </a:r>
            <a:r>
              <a:rPr lang="en-US" altLang="zh-TW" baseline="-25000" dirty="0">
                <a:solidFill>
                  <a:srgbClr val="FF0000"/>
                </a:solidFill>
                <a:ea typeface="新細明體" panose="02020500000000000000" pitchFamily="18" charset="-120"/>
              </a:rPr>
              <a:t>b</a:t>
            </a:r>
            <a:r>
              <a:rPr lang="en-US" altLang="zh-TW" dirty="0">
                <a:ea typeface="新細明體" panose="02020500000000000000" pitchFamily="18" charset="-120"/>
              </a:rPr>
              <a:t>?</a:t>
            </a:r>
            <a:endParaRPr lang="en-US" altLang="zh-TW" baseline="-25000" dirty="0">
              <a:ea typeface="新細明體" panose="02020500000000000000" pitchFamily="18" charset="-120"/>
            </a:endParaRPr>
          </a:p>
          <a:p>
            <a:endParaRPr lang="en-US" dirty="0"/>
          </a:p>
        </p:txBody>
      </p:sp>
      <p:grpSp>
        <p:nvGrpSpPr>
          <p:cNvPr id="39" name="Group 4">
            <a:extLst>
              <a:ext uri="{FF2B5EF4-FFF2-40B4-BE49-F238E27FC236}">
                <a16:creationId xmlns:a16="http://schemas.microsoft.com/office/drawing/2014/main" id="{15232557-F641-3540-B9B4-922A091A005C}"/>
              </a:ext>
            </a:extLst>
          </p:cNvPr>
          <p:cNvGrpSpPr>
            <a:grpSpLocks/>
          </p:cNvGrpSpPr>
          <p:nvPr/>
        </p:nvGrpSpPr>
        <p:grpSpPr bwMode="auto">
          <a:xfrm>
            <a:off x="1071208" y="3143837"/>
            <a:ext cx="3659677" cy="2575928"/>
            <a:chOff x="627" y="2091"/>
            <a:chExt cx="1810" cy="1274"/>
          </a:xfrm>
        </p:grpSpPr>
        <p:sp>
          <p:nvSpPr>
            <p:cNvPr id="40" name="Line 5">
              <a:extLst>
                <a:ext uri="{FF2B5EF4-FFF2-40B4-BE49-F238E27FC236}">
                  <a16:creationId xmlns:a16="http://schemas.microsoft.com/office/drawing/2014/main" id="{783055CA-A5AF-F446-8834-464CEF75D4FD}"/>
                </a:ext>
              </a:extLst>
            </p:cNvPr>
            <p:cNvSpPr>
              <a:spLocks noChangeShapeType="1"/>
            </p:cNvSpPr>
            <p:nvPr/>
          </p:nvSpPr>
          <p:spPr bwMode="auto">
            <a:xfrm flipH="1">
              <a:off x="1249" y="2422"/>
              <a:ext cx="455" cy="56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1" name="Line 6">
              <a:extLst>
                <a:ext uri="{FF2B5EF4-FFF2-40B4-BE49-F238E27FC236}">
                  <a16:creationId xmlns:a16="http://schemas.microsoft.com/office/drawing/2014/main" id="{248CF933-0C06-4344-80A1-01954E416B49}"/>
                </a:ext>
              </a:extLst>
            </p:cNvPr>
            <p:cNvSpPr>
              <a:spLocks noChangeShapeType="1"/>
            </p:cNvSpPr>
            <p:nvPr/>
          </p:nvSpPr>
          <p:spPr bwMode="auto">
            <a:xfrm flipH="1" flipV="1">
              <a:off x="915" y="2657"/>
              <a:ext cx="334" cy="3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2" name="Line 7">
              <a:extLst>
                <a:ext uri="{FF2B5EF4-FFF2-40B4-BE49-F238E27FC236}">
                  <a16:creationId xmlns:a16="http://schemas.microsoft.com/office/drawing/2014/main" id="{B1B3A1C6-4FAE-FC48-A63B-0ECD3236CCE6}"/>
                </a:ext>
              </a:extLst>
            </p:cNvPr>
            <p:cNvSpPr>
              <a:spLocks noChangeShapeType="1"/>
            </p:cNvSpPr>
            <p:nvPr/>
          </p:nvSpPr>
          <p:spPr bwMode="auto">
            <a:xfrm flipV="1">
              <a:off x="1249" y="2974"/>
              <a:ext cx="913" cy="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Line 8">
              <a:extLst>
                <a:ext uri="{FF2B5EF4-FFF2-40B4-BE49-F238E27FC236}">
                  <a16:creationId xmlns:a16="http://schemas.microsoft.com/office/drawing/2014/main" id="{CCB13520-47F1-E348-AD43-9E344042A552}"/>
                </a:ext>
              </a:extLst>
            </p:cNvPr>
            <p:cNvSpPr>
              <a:spLocks noChangeShapeType="1"/>
            </p:cNvSpPr>
            <p:nvPr/>
          </p:nvSpPr>
          <p:spPr bwMode="auto">
            <a:xfrm flipH="1" flipV="1">
              <a:off x="1720" y="2422"/>
              <a:ext cx="424" cy="55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4" name="Oval 9">
              <a:extLst>
                <a:ext uri="{FF2B5EF4-FFF2-40B4-BE49-F238E27FC236}">
                  <a16:creationId xmlns:a16="http://schemas.microsoft.com/office/drawing/2014/main" id="{8BCE7406-13B4-5643-8429-FEDB3563CBDD}"/>
                </a:ext>
              </a:extLst>
            </p:cNvPr>
            <p:cNvSpPr>
              <a:spLocks noChangeArrowheads="1"/>
            </p:cNvSpPr>
            <p:nvPr/>
          </p:nvSpPr>
          <p:spPr bwMode="auto">
            <a:xfrm rot="8402547">
              <a:off x="867" y="2609"/>
              <a:ext cx="64" cy="63"/>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5" name="Oval 10">
              <a:extLst>
                <a:ext uri="{FF2B5EF4-FFF2-40B4-BE49-F238E27FC236}">
                  <a16:creationId xmlns:a16="http://schemas.microsoft.com/office/drawing/2014/main" id="{898ED70A-D90D-C740-BC9A-14A372516D9A}"/>
                </a:ext>
              </a:extLst>
            </p:cNvPr>
            <p:cNvSpPr>
              <a:spLocks noChangeArrowheads="1"/>
            </p:cNvSpPr>
            <p:nvPr/>
          </p:nvSpPr>
          <p:spPr bwMode="auto">
            <a:xfrm rot="8402547">
              <a:off x="2119" y="2940"/>
              <a:ext cx="63"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6" name="Oval 11">
              <a:extLst>
                <a:ext uri="{FF2B5EF4-FFF2-40B4-BE49-F238E27FC236}">
                  <a16:creationId xmlns:a16="http://schemas.microsoft.com/office/drawing/2014/main" id="{B87EFBED-F595-E648-B265-80B790A0A02E}"/>
                </a:ext>
              </a:extLst>
            </p:cNvPr>
            <p:cNvSpPr>
              <a:spLocks noChangeArrowheads="1"/>
            </p:cNvSpPr>
            <p:nvPr/>
          </p:nvSpPr>
          <p:spPr bwMode="auto">
            <a:xfrm rot="8402547">
              <a:off x="1673" y="2388"/>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7" name="Oval 12">
              <a:extLst>
                <a:ext uri="{FF2B5EF4-FFF2-40B4-BE49-F238E27FC236}">
                  <a16:creationId xmlns:a16="http://schemas.microsoft.com/office/drawing/2014/main" id="{DA0FD680-42FC-5C41-9BE8-5CB2DBF7539E}"/>
                </a:ext>
              </a:extLst>
            </p:cNvPr>
            <p:cNvSpPr>
              <a:spLocks noChangeArrowheads="1"/>
            </p:cNvSpPr>
            <p:nvPr/>
          </p:nvSpPr>
          <p:spPr bwMode="auto">
            <a:xfrm rot="8402547">
              <a:off x="1206" y="2940"/>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8" name="Text Box 13">
              <a:extLst>
                <a:ext uri="{FF2B5EF4-FFF2-40B4-BE49-F238E27FC236}">
                  <a16:creationId xmlns:a16="http://schemas.microsoft.com/office/drawing/2014/main" id="{E4A3B26E-4E76-8844-B731-68151B0EA04A}"/>
                </a:ext>
              </a:extLst>
            </p:cNvPr>
            <p:cNvSpPr txBox="1">
              <a:spLocks noChangeArrowheads="1"/>
            </p:cNvSpPr>
            <p:nvPr/>
          </p:nvSpPr>
          <p:spPr bwMode="auto">
            <a:xfrm>
              <a:off x="1027" y="2940"/>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49" name="Text Box 14">
              <a:extLst>
                <a:ext uri="{FF2B5EF4-FFF2-40B4-BE49-F238E27FC236}">
                  <a16:creationId xmlns:a16="http://schemas.microsoft.com/office/drawing/2014/main" id="{2A6F31E6-31D9-CF4E-856D-0F572126681E}"/>
                </a:ext>
              </a:extLst>
            </p:cNvPr>
            <p:cNvSpPr txBox="1">
              <a:spLocks noChangeArrowheads="1"/>
            </p:cNvSpPr>
            <p:nvPr/>
          </p:nvSpPr>
          <p:spPr bwMode="auto">
            <a:xfrm>
              <a:off x="1712" y="2218"/>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B</a:t>
              </a:r>
            </a:p>
          </p:txBody>
        </p:sp>
        <p:sp>
          <p:nvSpPr>
            <p:cNvPr id="50" name="Text Box 15">
              <a:extLst>
                <a:ext uri="{FF2B5EF4-FFF2-40B4-BE49-F238E27FC236}">
                  <a16:creationId xmlns:a16="http://schemas.microsoft.com/office/drawing/2014/main" id="{8A801049-90C0-8E41-87F5-6A80A4D1693C}"/>
                </a:ext>
              </a:extLst>
            </p:cNvPr>
            <p:cNvSpPr txBox="1">
              <a:spLocks noChangeArrowheads="1"/>
            </p:cNvSpPr>
            <p:nvPr/>
          </p:nvSpPr>
          <p:spPr bwMode="auto">
            <a:xfrm>
              <a:off x="627" y="256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51" name="Text Box 16">
              <a:extLst>
                <a:ext uri="{FF2B5EF4-FFF2-40B4-BE49-F238E27FC236}">
                  <a16:creationId xmlns:a16="http://schemas.microsoft.com/office/drawing/2014/main" id="{F208F20B-7AC8-D64C-BD4E-561D200C94DD}"/>
                </a:ext>
              </a:extLst>
            </p:cNvPr>
            <p:cNvSpPr txBox="1">
              <a:spLocks noChangeArrowheads="1"/>
            </p:cNvSpPr>
            <p:nvPr/>
          </p:nvSpPr>
          <p:spPr bwMode="auto">
            <a:xfrm>
              <a:off x="2182" y="274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52" name="Line 17">
              <a:extLst>
                <a:ext uri="{FF2B5EF4-FFF2-40B4-BE49-F238E27FC236}">
                  <a16:creationId xmlns:a16="http://schemas.microsoft.com/office/drawing/2014/main" id="{F0ED6BB8-6028-E545-8290-B1EB1686600A}"/>
                </a:ext>
              </a:extLst>
            </p:cNvPr>
            <p:cNvSpPr>
              <a:spLocks noChangeShapeType="1"/>
            </p:cNvSpPr>
            <p:nvPr/>
          </p:nvSpPr>
          <p:spPr bwMode="auto">
            <a:xfrm>
              <a:off x="1513" y="2133"/>
              <a:ext cx="0" cy="123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3" name="Text Box 18">
              <a:extLst>
                <a:ext uri="{FF2B5EF4-FFF2-40B4-BE49-F238E27FC236}">
                  <a16:creationId xmlns:a16="http://schemas.microsoft.com/office/drawing/2014/main" id="{8B5AF7B7-B29A-A542-8F67-5BE4C92321B6}"/>
                </a:ext>
              </a:extLst>
            </p:cNvPr>
            <p:cNvSpPr txBox="1">
              <a:spLocks noChangeArrowheads="1"/>
            </p:cNvSpPr>
            <p:nvPr/>
          </p:nvSpPr>
          <p:spPr bwMode="auto">
            <a:xfrm>
              <a:off x="819"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54" name="Text Box 19">
              <a:extLst>
                <a:ext uri="{FF2B5EF4-FFF2-40B4-BE49-F238E27FC236}">
                  <a16:creationId xmlns:a16="http://schemas.microsoft.com/office/drawing/2014/main" id="{56F0190B-7C62-BF43-A1BC-21B1D3667C85}"/>
                </a:ext>
              </a:extLst>
            </p:cNvPr>
            <p:cNvSpPr txBox="1">
              <a:spLocks noChangeArrowheads="1"/>
            </p:cNvSpPr>
            <p:nvPr/>
          </p:nvSpPr>
          <p:spPr bwMode="auto">
            <a:xfrm>
              <a:off x="2135"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grpSp>
      <p:sp>
        <p:nvSpPr>
          <p:cNvPr id="56" name="Text Box 23">
            <a:extLst>
              <a:ext uri="{FF2B5EF4-FFF2-40B4-BE49-F238E27FC236}">
                <a16:creationId xmlns:a16="http://schemas.microsoft.com/office/drawing/2014/main" id="{CD3F7CEC-CCDA-054B-869C-FCE9EE86AFD7}"/>
              </a:ext>
            </a:extLst>
          </p:cNvPr>
          <p:cNvSpPr txBox="1">
            <a:spLocks noChangeArrowheads="1"/>
          </p:cNvSpPr>
          <p:nvPr/>
        </p:nvSpPr>
        <p:spPr bwMode="auto">
          <a:xfrm>
            <a:off x="4641446" y="5650110"/>
            <a:ext cx="3033203" cy="46166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rgbClr val="FF0000"/>
                </a:solidFill>
                <a:ea typeface="新細明體" panose="02020500000000000000" pitchFamily="18" charset="-120"/>
              </a:rPr>
              <a:t>gain(A,B) = 1+0 = 1?</a:t>
            </a:r>
          </a:p>
        </p:txBody>
      </p:sp>
      <p:grpSp>
        <p:nvGrpSpPr>
          <p:cNvPr id="57" name="Group 24">
            <a:extLst>
              <a:ext uri="{FF2B5EF4-FFF2-40B4-BE49-F238E27FC236}">
                <a16:creationId xmlns:a16="http://schemas.microsoft.com/office/drawing/2014/main" id="{1F2CA5D7-0A40-A544-93A3-ECF1C0FD5CBE}"/>
              </a:ext>
            </a:extLst>
          </p:cNvPr>
          <p:cNvGrpSpPr>
            <a:grpSpLocks/>
          </p:cNvGrpSpPr>
          <p:nvPr/>
        </p:nvGrpSpPr>
        <p:grpSpPr bwMode="auto">
          <a:xfrm>
            <a:off x="5497513" y="3058208"/>
            <a:ext cx="5199854" cy="2661557"/>
            <a:chOff x="2743" y="2091"/>
            <a:chExt cx="2489" cy="1274"/>
          </a:xfrm>
        </p:grpSpPr>
        <p:sp>
          <p:nvSpPr>
            <p:cNvPr id="58" name="Text Box 25">
              <a:extLst>
                <a:ext uri="{FF2B5EF4-FFF2-40B4-BE49-F238E27FC236}">
                  <a16:creationId xmlns:a16="http://schemas.microsoft.com/office/drawing/2014/main" id="{3A39B4A0-0C64-A041-BAB4-23F1C5309531}"/>
                </a:ext>
              </a:extLst>
            </p:cNvPr>
            <p:cNvSpPr txBox="1">
              <a:spLocks noChangeArrowheads="1"/>
            </p:cNvSpPr>
            <p:nvPr/>
          </p:nvSpPr>
          <p:spPr bwMode="auto">
            <a:xfrm>
              <a:off x="4501" y="298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59" name="Text Box 26">
              <a:extLst>
                <a:ext uri="{FF2B5EF4-FFF2-40B4-BE49-F238E27FC236}">
                  <a16:creationId xmlns:a16="http://schemas.microsoft.com/office/drawing/2014/main" id="{3A4A64FE-D1B7-3047-AFC9-9FBFA7702A83}"/>
                </a:ext>
              </a:extLst>
            </p:cNvPr>
            <p:cNvSpPr txBox="1">
              <a:spLocks noChangeArrowheads="1"/>
            </p:cNvSpPr>
            <p:nvPr/>
          </p:nvSpPr>
          <p:spPr bwMode="auto">
            <a:xfrm>
              <a:off x="4074" y="215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60" name="Text Box 27">
              <a:extLst>
                <a:ext uri="{FF2B5EF4-FFF2-40B4-BE49-F238E27FC236}">
                  <a16:creationId xmlns:a16="http://schemas.microsoft.com/office/drawing/2014/main" id="{E36514B7-0E6A-774B-9B43-B9A350139A3D}"/>
                </a:ext>
              </a:extLst>
            </p:cNvPr>
            <p:cNvSpPr txBox="1">
              <a:spLocks noChangeArrowheads="1"/>
            </p:cNvSpPr>
            <p:nvPr/>
          </p:nvSpPr>
          <p:spPr bwMode="auto">
            <a:xfrm>
              <a:off x="3555" y="256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61" name="Text Box 28">
              <a:extLst>
                <a:ext uri="{FF2B5EF4-FFF2-40B4-BE49-F238E27FC236}">
                  <a16:creationId xmlns:a16="http://schemas.microsoft.com/office/drawing/2014/main" id="{602B545D-493A-224E-8A0D-C28A8BF03B5A}"/>
                </a:ext>
              </a:extLst>
            </p:cNvPr>
            <p:cNvSpPr txBox="1">
              <a:spLocks noChangeArrowheads="1"/>
            </p:cNvSpPr>
            <p:nvPr/>
          </p:nvSpPr>
          <p:spPr bwMode="auto">
            <a:xfrm>
              <a:off x="4958" y="298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62" name="Line 29">
              <a:extLst>
                <a:ext uri="{FF2B5EF4-FFF2-40B4-BE49-F238E27FC236}">
                  <a16:creationId xmlns:a16="http://schemas.microsoft.com/office/drawing/2014/main" id="{181E53B0-304B-D84F-8103-91B8CFF5A15D}"/>
                </a:ext>
              </a:extLst>
            </p:cNvPr>
            <p:cNvSpPr>
              <a:spLocks noChangeShapeType="1"/>
            </p:cNvSpPr>
            <p:nvPr/>
          </p:nvSpPr>
          <p:spPr bwMode="auto">
            <a:xfrm>
              <a:off x="4117" y="2455"/>
              <a:ext cx="419" cy="51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3" name="Line 30">
              <a:extLst>
                <a:ext uri="{FF2B5EF4-FFF2-40B4-BE49-F238E27FC236}">
                  <a16:creationId xmlns:a16="http://schemas.microsoft.com/office/drawing/2014/main" id="{5E753216-2589-8C41-8B2E-FE3C6874329F}"/>
                </a:ext>
              </a:extLst>
            </p:cNvPr>
            <p:cNvSpPr>
              <a:spLocks noChangeShapeType="1"/>
            </p:cNvSpPr>
            <p:nvPr/>
          </p:nvSpPr>
          <p:spPr bwMode="auto">
            <a:xfrm flipH="1" flipV="1">
              <a:off x="3843" y="2657"/>
              <a:ext cx="702" cy="3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4" name="Line 31">
              <a:extLst>
                <a:ext uri="{FF2B5EF4-FFF2-40B4-BE49-F238E27FC236}">
                  <a16:creationId xmlns:a16="http://schemas.microsoft.com/office/drawing/2014/main" id="{8442348C-09AF-8946-8CD7-F98287D9F7ED}"/>
                </a:ext>
              </a:extLst>
            </p:cNvPr>
            <p:cNvSpPr>
              <a:spLocks noChangeShapeType="1"/>
            </p:cNvSpPr>
            <p:nvPr/>
          </p:nvSpPr>
          <p:spPr bwMode="auto">
            <a:xfrm flipV="1">
              <a:off x="4527" y="2974"/>
              <a:ext cx="46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5" name="Line 32">
              <a:extLst>
                <a:ext uri="{FF2B5EF4-FFF2-40B4-BE49-F238E27FC236}">
                  <a16:creationId xmlns:a16="http://schemas.microsoft.com/office/drawing/2014/main" id="{AFD17C16-9925-4740-A796-A50BF7B071F6}"/>
                </a:ext>
              </a:extLst>
            </p:cNvPr>
            <p:cNvSpPr>
              <a:spLocks noChangeShapeType="1"/>
            </p:cNvSpPr>
            <p:nvPr/>
          </p:nvSpPr>
          <p:spPr bwMode="auto">
            <a:xfrm flipH="1" flipV="1">
              <a:off x="4069" y="2407"/>
              <a:ext cx="907" cy="56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6" name="Line 33">
              <a:extLst>
                <a:ext uri="{FF2B5EF4-FFF2-40B4-BE49-F238E27FC236}">
                  <a16:creationId xmlns:a16="http://schemas.microsoft.com/office/drawing/2014/main" id="{1715950E-17E4-FD4A-8F52-37A76B6203E4}"/>
                </a:ext>
              </a:extLst>
            </p:cNvPr>
            <p:cNvSpPr>
              <a:spLocks noChangeShapeType="1"/>
            </p:cNvSpPr>
            <p:nvPr/>
          </p:nvSpPr>
          <p:spPr bwMode="auto">
            <a:xfrm>
              <a:off x="4345" y="2133"/>
              <a:ext cx="0" cy="123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7" name="Text Box 34">
              <a:extLst>
                <a:ext uri="{FF2B5EF4-FFF2-40B4-BE49-F238E27FC236}">
                  <a16:creationId xmlns:a16="http://schemas.microsoft.com/office/drawing/2014/main" id="{7DD60AD5-5E45-8740-9AC6-2ED20FA294D3}"/>
                </a:ext>
              </a:extLst>
            </p:cNvPr>
            <p:cNvSpPr txBox="1">
              <a:spLocks noChangeArrowheads="1"/>
            </p:cNvSpPr>
            <p:nvPr/>
          </p:nvSpPr>
          <p:spPr bwMode="auto">
            <a:xfrm>
              <a:off x="3651"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68" name="Text Box 35">
              <a:extLst>
                <a:ext uri="{FF2B5EF4-FFF2-40B4-BE49-F238E27FC236}">
                  <a16:creationId xmlns:a16="http://schemas.microsoft.com/office/drawing/2014/main" id="{851AB1B5-4597-B345-BCBB-3EF1AF2320EE}"/>
                </a:ext>
              </a:extLst>
            </p:cNvPr>
            <p:cNvSpPr txBox="1">
              <a:spLocks noChangeArrowheads="1"/>
            </p:cNvSpPr>
            <p:nvPr/>
          </p:nvSpPr>
          <p:spPr bwMode="auto">
            <a:xfrm>
              <a:off x="4967"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sp>
          <p:nvSpPr>
            <p:cNvPr id="69" name="AutoShape 36">
              <a:extLst>
                <a:ext uri="{FF2B5EF4-FFF2-40B4-BE49-F238E27FC236}">
                  <a16:creationId xmlns:a16="http://schemas.microsoft.com/office/drawing/2014/main" id="{8E76A20D-0D7D-1443-9FB4-4489B6BCF8F7}"/>
                </a:ext>
              </a:extLst>
            </p:cNvPr>
            <p:cNvSpPr>
              <a:spLocks noChangeArrowheads="1"/>
            </p:cNvSpPr>
            <p:nvPr/>
          </p:nvSpPr>
          <p:spPr bwMode="auto">
            <a:xfrm>
              <a:off x="2743" y="2523"/>
              <a:ext cx="510" cy="212"/>
            </a:xfrm>
            <a:prstGeom prst="rightArrow">
              <a:avLst>
                <a:gd name="adj1" fmla="val 50000"/>
                <a:gd name="adj2" fmla="val 60142"/>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0" name="Oval 37">
              <a:extLst>
                <a:ext uri="{FF2B5EF4-FFF2-40B4-BE49-F238E27FC236}">
                  <a16:creationId xmlns:a16="http://schemas.microsoft.com/office/drawing/2014/main" id="{8D11DF0F-7656-0F4C-98F8-82F65EF2731C}"/>
                </a:ext>
              </a:extLst>
            </p:cNvPr>
            <p:cNvSpPr>
              <a:spLocks noChangeArrowheads="1"/>
            </p:cNvSpPr>
            <p:nvPr/>
          </p:nvSpPr>
          <p:spPr bwMode="auto">
            <a:xfrm rot="8402547">
              <a:off x="3795" y="2609"/>
              <a:ext cx="64" cy="63"/>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1" name="Oval 38">
              <a:extLst>
                <a:ext uri="{FF2B5EF4-FFF2-40B4-BE49-F238E27FC236}">
                  <a16:creationId xmlns:a16="http://schemas.microsoft.com/office/drawing/2014/main" id="{FCEC538C-E46D-F049-A19B-F5704830133E}"/>
                </a:ext>
              </a:extLst>
            </p:cNvPr>
            <p:cNvSpPr>
              <a:spLocks noChangeArrowheads="1"/>
            </p:cNvSpPr>
            <p:nvPr/>
          </p:nvSpPr>
          <p:spPr bwMode="auto">
            <a:xfrm rot="8402547">
              <a:off x="4951" y="2940"/>
              <a:ext cx="63"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2" name="Oval 39">
              <a:extLst>
                <a:ext uri="{FF2B5EF4-FFF2-40B4-BE49-F238E27FC236}">
                  <a16:creationId xmlns:a16="http://schemas.microsoft.com/office/drawing/2014/main" id="{5C09ECA4-F9D2-0946-B49C-1E8FBADB1545}"/>
                </a:ext>
              </a:extLst>
            </p:cNvPr>
            <p:cNvSpPr>
              <a:spLocks noChangeArrowheads="1"/>
            </p:cNvSpPr>
            <p:nvPr/>
          </p:nvSpPr>
          <p:spPr bwMode="auto">
            <a:xfrm rot="8402547">
              <a:off x="4069" y="2388"/>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3" name="Oval 40">
              <a:extLst>
                <a:ext uri="{FF2B5EF4-FFF2-40B4-BE49-F238E27FC236}">
                  <a16:creationId xmlns:a16="http://schemas.microsoft.com/office/drawing/2014/main" id="{A10D129B-74E4-1947-B3BE-22C08754C5C1}"/>
                </a:ext>
              </a:extLst>
            </p:cNvPr>
            <p:cNvSpPr>
              <a:spLocks noChangeArrowheads="1"/>
            </p:cNvSpPr>
            <p:nvPr/>
          </p:nvSpPr>
          <p:spPr bwMode="auto">
            <a:xfrm rot="8402547">
              <a:off x="4505" y="2940"/>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39118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subTnLst>
                                </p:cTn>
                              </p:par>
                              <p:par>
                                <p:cTn id="8" presetID="22" presetClass="entr" presetSubtype="8"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2F01A-6E57-584E-8E2C-467369E197F5}"/>
              </a:ext>
            </a:extLst>
          </p:cNvPr>
          <p:cNvSpPr>
            <a:spLocks noGrp="1"/>
          </p:cNvSpPr>
          <p:nvPr>
            <p:ph type="title"/>
          </p:nvPr>
        </p:nvSpPr>
        <p:spPr/>
        <p:txBody>
          <a:bodyPr/>
          <a:lstStyle/>
          <a:p>
            <a:r>
              <a:rPr lang="en-US" dirty="0"/>
              <a:t>Idea of KL Algorithm</a:t>
            </a:r>
          </a:p>
        </p:txBody>
      </p:sp>
      <p:sp>
        <p:nvSpPr>
          <p:cNvPr id="3" name="Content Placeholder 2">
            <a:extLst>
              <a:ext uri="{FF2B5EF4-FFF2-40B4-BE49-F238E27FC236}">
                <a16:creationId xmlns:a16="http://schemas.microsoft.com/office/drawing/2014/main" id="{232E81C8-7373-A241-BC24-CAF7C9F4FCB1}"/>
              </a:ext>
            </a:extLst>
          </p:cNvPr>
          <p:cNvSpPr>
            <a:spLocks noGrp="1"/>
          </p:cNvSpPr>
          <p:nvPr>
            <p:ph idx="1"/>
          </p:nvPr>
        </p:nvSpPr>
        <p:spPr/>
        <p:txBody>
          <a:bodyPr/>
          <a:lstStyle/>
          <a:p>
            <a:pPr eaLnBrk="1" hangingPunct="1"/>
            <a:r>
              <a:rPr lang="en-US" altLang="zh-TW" dirty="0">
                <a:ea typeface="新細明體" panose="02020500000000000000" pitchFamily="18" charset="-120"/>
              </a:rPr>
              <a:t>Note that we want to balance two partitions</a:t>
            </a:r>
          </a:p>
          <a:p>
            <a:pPr eaLnBrk="1" hangingPunct="1"/>
            <a:r>
              <a:rPr lang="en-US" altLang="zh-TW" dirty="0">
                <a:ea typeface="新細明體" panose="02020500000000000000" pitchFamily="18" charset="-120"/>
              </a:rPr>
              <a:t>If switch A &amp; B, gain(A,B) = </a:t>
            </a:r>
            <a:r>
              <a:rPr lang="en-US" altLang="zh-TW" dirty="0">
                <a:solidFill>
                  <a:srgbClr val="FF0000"/>
                </a:solidFill>
                <a:ea typeface="新細明體" panose="02020500000000000000" pitchFamily="18" charset="-120"/>
              </a:rPr>
              <a:t>D</a:t>
            </a:r>
            <a:r>
              <a:rPr lang="en-US" altLang="zh-TW" baseline="-25000" dirty="0">
                <a:solidFill>
                  <a:srgbClr val="FF0000"/>
                </a:solidFill>
                <a:ea typeface="新細明體" panose="02020500000000000000" pitchFamily="18" charset="-120"/>
              </a:rPr>
              <a:t>A</a:t>
            </a:r>
            <a:r>
              <a:rPr lang="en-US" altLang="zh-TW" dirty="0">
                <a:solidFill>
                  <a:srgbClr val="FF0000"/>
                </a:solidFill>
                <a:ea typeface="新細明體" panose="02020500000000000000" pitchFamily="18" charset="-120"/>
              </a:rPr>
              <a:t> + D</a:t>
            </a:r>
            <a:r>
              <a:rPr lang="en-US" altLang="zh-TW" baseline="-25000" dirty="0">
                <a:solidFill>
                  <a:srgbClr val="FF0000"/>
                </a:solidFill>
                <a:ea typeface="新細明體" panose="02020500000000000000" pitchFamily="18" charset="-120"/>
              </a:rPr>
              <a:t>B</a:t>
            </a:r>
            <a:r>
              <a:rPr lang="en-US" altLang="zh-TW" dirty="0">
                <a:ea typeface="新細明體" panose="02020500000000000000" pitchFamily="18" charset="-120"/>
              </a:rPr>
              <a:t> </a:t>
            </a:r>
            <a:r>
              <a:rPr lang="en-US" altLang="zh-TW" dirty="0">
                <a:solidFill>
                  <a:srgbClr val="FF0000"/>
                </a:solidFill>
                <a:ea typeface="新細明體" panose="02020500000000000000" pitchFamily="18" charset="-120"/>
              </a:rPr>
              <a:t>– 2C</a:t>
            </a:r>
            <a:r>
              <a:rPr lang="en-US" altLang="zh-TW" baseline="-25000" dirty="0">
                <a:solidFill>
                  <a:srgbClr val="FF0000"/>
                </a:solidFill>
                <a:ea typeface="新細明體" panose="02020500000000000000" pitchFamily="18" charset="-120"/>
              </a:rPr>
              <a:t>AB</a:t>
            </a:r>
          </a:p>
          <a:p>
            <a:pPr lvl="1"/>
            <a:r>
              <a:rPr lang="en-US" altLang="zh-TW" dirty="0" err="1">
                <a:ea typeface="新細明體" panose="02020500000000000000" pitchFamily="18" charset="-120"/>
              </a:rPr>
              <a:t>c</a:t>
            </a:r>
            <a:r>
              <a:rPr lang="en-US" altLang="zh-TW" baseline="-25000" dirty="0" err="1">
                <a:ea typeface="新細明體" panose="02020500000000000000" pitchFamily="18" charset="-120"/>
              </a:rPr>
              <a:t>AB</a:t>
            </a:r>
            <a:r>
              <a:rPr lang="en-US" altLang="zh-TW" baseline="-25000" dirty="0">
                <a:ea typeface="新細明體" panose="02020500000000000000" pitchFamily="18" charset="-120"/>
              </a:rPr>
              <a:t> : </a:t>
            </a:r>
            <a:r>
              <a:rPr lang="en-US" altLang="zh-TW" dirty="0">
                <a:ea typeface="新細明體" panose="02020500000000000000" pitchFamily="18" charset="-120"/>
              </a:rPr>
              <a:t>edge cost for AB</a:t>
            </a:r>
            <a:endParaRPr lang="zh-TW" altLang="en-US" dirty="0">
              <a:ea typeface="新細明體" panose="02020500000000000000" pitchFamily="18" charset="-120"/>
            </a:endParaRPr>
          </a:p>
          <a:p>
            <a:pPr lvl="1"/>
            <a:endParaRPr lang="en-US" dirty="0"/>
          </a:p>
        </p:txBody>
      </p:sp>
      <p:grpSp>
        <p:nvGrpSpPr>
          <p:cNvPr id="39" name="Group 4">
            <a:extLst>
              <a:ext uri="{FF2B5EF4-FFF2-40B4-BE49-F238E27FC236}">
                <a16:creationId xmlns:a16="http://schemas.microsoft.com/office/drawing/2014/main" id="{15232557-F641-3540-B9B4-922A091A005C}"/>
              </a:ext>
            </a:extLst>
          </p:cNvPr>
          <p:cNvGrpSpPr>
            <a:grpSpLocks/>
          </p:cNvGrpSpPr>
          <p:nvPr/>
        </p:nvGrpSpPr>
        <p:grpSpPr bwMode="auto">
          <a:xfrm>
            <a:off x="1071208" y="3143837"/>
            <a:ext cx="3659677" cy="2575928"/>
            <a:chOff x="627" y="2091"/>
            <a:chExt cx="1810" cy="1274"/>
          </a:xfrm>
        </p:grpSpPr>
        <p:sp>
          <p:nvSpPr>
            <p:cNvPr id="40" name="Line 5">
              <a:extLst>
                <a:ext uri="{FF2B5EF4-FFF2-40B4-BE49-F238E27FC236}">
                  <a16:creationId xmlns:a16="http://schemas.microsoft.com/office/drawing/2014/main" id="{783055CA-A5AF-F446-8834-464CEF75D4FD}"/>
                </a:ext>
              </a:extLst>
            </p:cNvPr>
            <p:cNvSpPr>
              <a:spLocks noChangeShapeType="1"/>
            </p:cNvSpPr>
            <p:nvPr/>
          </p:nvSpPr>
          <p:spPr bwMode="auto">
            <a:xfrm flipH="1">
              <a:off x="1249" y="2422"/>
              <a:ext cx="455" cy="56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1" name="Line 6">
              <a:extLst>
                <a:ext uri="{FF2B5EF4-FFF2-40B4-BE49-F238E27FC236}">
                  <a16:creationId xmlns:a16="http://schemas.microsoft.com/office/drawing/2014/main" id="{248CF933-0C06-4344-80A1-01954E416B49}"/>
                </a:ext>
              </a:extLst>
            </p:cNvPr>
            <p:cNvSpPr>
              <a:spLocks noChangeShapeType="1"/>
            </p:cNvSpPr>
            <p:nvPr/>
          </p:nvSpPr>
          <p:spPr bwMode="auto">
            <a:xfrm flipH="1" flipV="1">
              <a:off x="915" y="2657"/>
              <a:ext cx="334" cy="3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2" name="Line 7">
              <a:extLst>
                <a:ext uri="{FF2B5EF4-FFF2-40B4-BE49-F238E27FC236}">
                  <a16:creationId xmlns:a16="http://schemas.microsoft.com/office/drawing/2014/main" id="{B1B3A1C6-4FAE-FC48-A63B-0ECD3236CCE6}"/>
                </a:ext>
              </a:extLst>
            </p:cNvPr>
            <p:cNvSpPr>
              <a:spLocks noChangeShapeType="1"/>
            </p:cNvSpPr>
            <p:nvPr/>
          </p:nvSpPr>
          <p:spPr bwMode="auto">
            <a:xfrm flipV="1">
              <a:off x="1249" y="2974"/>
              <a:ext cx="913" cy="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Line 8">
              <a:extLst>
                <a:ext uri="{FF2B5EF4-FFF2-40B4-BE49-F238E27FC236}">
                  <a16:creationId xmlns:a16="http://schemas.microsoft.com/office/drawing/2014/main" id="{CCB13520-47F1-E348-AD43-9E344042A552}"/>
                </a:ext>
              </a:extLst>
            </p:cNvPr>
            <p:cNvSpPr>
              <a:spLocks noChangeShapeType="1"/>
            </p:cNvSpPr>
            <p:nvPr/>
          </p:nvSpPr>
          <p:spPr bwMode="auto">
            <a:xfrm flipH="1" flipV="1">
              <a:off x="1720" y="2422"/>
              <a:ext cx="424" cy="55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4" name="Oval 9">
              <a:extLst>
                <a:ext uri="{FF2B5EF4-FFF2-40B4-BE49-F238E27FC236}">
                  <a16:creationId xmlns:a16="http://schemas.microsoft.com/office/drawing/2014/main" id="{8BCE7406-13B4-5643-8429-FEDB3563CBDD}"/>
                </a:ext>
              </a:extLst>
            </p:cNvPr>
            <p:cNvSpPr>
              <a:spLocks noChangeArrowheads="1"/>
            </p:cNvSpPr>
            <p:nvPr/>
          </p:nvSpPr>
          <p:spPr bwMode="auto">
            <a:xfrm rot="8402547">
              <a:off x="867" y="2609"/>
              <a:ext cx="64" cy="63"/>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5" name="Oval 10">
              <a:extLst>
                <a:ext uri="{FF2B5EF4-FFF2-40B4-BE49-F238E27FC236}">
                  <a16:creationId xmlns:a16="http://schemas.microsoft.com/office/drawing/2014/main" id="{898ED70A-D90D-C740-BC9A-14A372516D9A}"/>
                </a:ext>
              </a:extLst>
            </p:cNvPr>
            <p:cNvSpPr>
              <a:spLocks noChangeArrowheads="1"/>
            </p:cNvSpPr>
            <p:nvPr/>
          </p:nvSpPr>
          <p:spPr bwMode="auto">
            <a:xfrm rot="8402547">
              <a:off x="2119" y="2940"/>
              <a:ext cx="63"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6" name="Oval 11">
              <a:extLst>
                <a:ext uri="{FF2B5EF4-FFF2-40B4-BE49-F238E27FC236}">
                  <a16:creationId xmlns:a16="http://schemas.microsoft.com/office/drawing/2014/main" id="{B87EFBED-F595-E648-B265-80B790A0A02E}"/>
                </a:ext>
              </a:extLst>
            </p:cNvPr>
            <p:cNvSpPr>
              <a:spLocks noChangeArrowheads="1"/>
            </p:cNvSpPr>
            <p:nvPr/>
          </p:nvSpPr>
          <p:spPr bwMode="auto">
            <a:xfrm rot="8402547">
              <a:off x="1673" y="2388"/>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7" name="Oval 12">
              <a:extLst>
                <a:ext uri="{FF2B5EF4-FFF2-40B4-BE49-F238E27FC236}">
                  <a16:creationId xmlns:a16="http://schemas.microsoft.com/office/drawing/2014/main" id="{DA0FD680-42FC-5C41-9BE8-5CB2DBF7539E}"/>
                </a:ext>
              </a:extLst>
            </p:cNvPr>
            <p:cNvSpPr>
              <a:spLocks noChangeArrowheads="1"/>
            </p:cNvSpPr>
            <p:nvPr/>
          </p:nvSpPr>
          <p:spPr bwMode="auto">
            <a:xfrm rot="8402547">
              <a:off x="1206" y="2940"/>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8" name="Text Box 13">
              <a:extLst>
                <a:ext uri="{FF2B5EF4-FFF2-40B4-BE49-F238E27FC236}">
                  <a16:creationId xmlns:a16="http://schemas.microsoft.com/office/drawing/2014/main" id="{E4A3B26E-4E76-8844-B731-68151B0EA04A}"/>
                </a:ext>
              </a:extLst>
            </p:cNvPr>
            <p:cNvSpPr txBox="1">
              <a:spLocks noChangeArrowheads="1"/>
            </p:cNvSpPr>
            <p:nvPr/>
          </p:nvSpPr>
          <p:spPr bwMode="auto">
            <a:xfrm>
              <a:off x="1027" y="2940"/>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49" name="Text Box 14">
              <a:extLst>
                <a:ext uri="{FF2B5EF4-FFF2-40B4-BE49-F238E27FC236}">
                  <a16:creationId xmlns:a16="http://schemas.microsoft.com/office/drawing/2014/main" id="{2A6F31E6-31D9-CF4E-856D-0F572126681E}"/>
                </a:ext>
              </a:extLst>
            </p:cNvPr>
            <p:cNvSpPr txBox="1">
              <a:spLocks noChangeArrowheads="1"/>
            </p:cNvSpPr>
            <p:nvPr/>
          </p:nvSpPr>
          <p:spPr bwMode="auto">
            <a:xfrm>
              <a:off x="1712" y="2218"/>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B</a:t>
              </a:r>
            </a:p>
          </p:txBody>
        </p:sp>
        <p:sp>
          <p:nvSpPr>
            <p:cNvPr id="50" name="Text Box 15">
              <a:extLst>
                <a:ext uri="{FF2B5EF4-FFF2-40B4-BE49-F238E27FC236}">
                  <a16:creationId xmlns:a16="http://schemas.microsoft.com/office/drawing/2014/main" id="{8A801049-90C0-8E41-87F5-6A80A4D1693C}"/>
                </a:ext>
              </a:extLst>
            </p:cNvPr>
            <p:cNvSpPr txBox="1">
              <a:spLocks noChangeArrowheads="1"/>
            </p:cNvSpPr>
            <p:nvPr/>
          </p:nvSpPr>
          <p:spPr bwMode="auto">
            <a:xfrm>
              <a:off x="627" y="256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51" name="Text Box 16">
              <a:extLst>
                <a:ext uri="{FF2B5EF4-FFF2-40B4-BE49-F238E27FC236}">
                  <a16:creationId xmlns:a16="http://schemas.microsoft.com/office/drawing/2014/main" id="{F208F20B-7AC8-D64C-BD4E-561D200C94DD}"/>
                </a:ext>
              </a:extLst>
            </p:cNvPr>
            <p:cNvSpPr txBox="1">
              <a:spLocks noChangeArrowheads="1"/>
            </p:cNvSpPr>
            <p:nvPr/>
          </p:nvSpPr>
          <p:spPr bwMode="auto">
            <a:xfrm>
              <a:off x="2182" y="274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52" name="Line 17">
              <a:extLst>
                <a:ext uri="{FF2B5EF4-FFF2-40B4-BE49-F238E27FC236}">
                  <a16:creationId xmlns:a16="http://schemas.microsoft.com/office/drawing/2014/main" id="{F0ED6BB8-6028-E545-8290-B1EB1686600A}"/>
                </a:ext>
              </a:extLst>
            </p:cNvPr>
            <p:cNvSpPr>
              <a:spLocks noChangeShapeType="1"/>
            </p:cNvSpPr>
            <p:nvPr/>
          </p:nvSpPr>
          <p:spPr bwMode="auto">
            <a:xfrm>
              <a:off x="1513" y="2133"/>
              <a:ext cx="0" cy="123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3" name="Text Box 18">
              <a:extLst>
                <a:ext uri="{FF2B5EF4-FFF2-40B4-BE49-F238E27FC236}">
                  <a16:creationId xmlns:a16="http://schemas.microsoft.com/office/drawing/2014/main" id="{8B5AF7B7-B29A-A542-8F67-5BE4C92321B6}"/>
                </a:ext>
              </a:extLst>
            </p:cNvPr>
            <p:cNvSpPr txBox="1">
              <a:spLocks noChangeArrowheads="1"/>
            </p:cNvSpPr>
            <p:nvPr/>
          </p:nvSpPr>
          <p:spPr bwMode="auto">
            <a:xfrm>
              <a:off x="819"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54" name="Text Box 19">
              <a:extLst>
                <a:ext uri="{FF2B5EF4-FFF2-40B4-BE49-F238E27FC236}">
                  <a16:creationId xmlns:a16="http://schemas.microsoft.com/office/drawing/2014/main" id="{56F0190B-7C62-BF43-A1BC-21B1D3667C85}"/>
                </a:ext>
              </a:extLst>
            </p:cNvPr>
            <p:cNvSpPr txBox="1">
              <a:spLocks noChangeArrowheads="1"/>
            </p:cNvSpPr>
            <p:nvPr/>
          </p:nvSpPr>
          <p:spPr bwMode="auto">
            <a:xfrm>
              <a:off x="2135"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grpSp>
      <p:sp>
        <p:nvSpPr>
          <p:cNvPr id="56" name="Text Box 23">
            <a:extLst>
              <a:ext uri="{FF2B5EF4-FFF2-40B4-BE49-F238E27FC236}">
                <a16:creationId xmlns:a16="http://schemas.microsoft.com/office/drawing/2014/main" id="{CD3F7CEC-CCDA-054B-869C-FCE9EE86AFD7}"/>
              </a:ext>
            </a:extLst>
          </p:cNvPr>
          <p:cNvSpPr txBox="1">
            <a:spLocks noChangeArrowheads="1"/>
          </p:cNvSpPr>
          <p:nvPr/>
        </p:nvSpPr>
        <p:spPr bwMode="auto">
          <a:xfrm>
            <a:off x="4538855" y="5650110"/>
            <a:ext cx="3238386" cy="46166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rgbClr val="FF0000"/>
                </a:solidFill>
                <a:ea typeface="新細明體" panose="02020500000000000000" pitchFamily="18" charset="-120"/>
              </a:rPr>
              <a:t>gain(A,B) = 1+0-2 = -1</a:t>
            </a:r>
          </a:p>
        </p:txBody>
      </p:sp>
      <p:grpSp>
        <p:nvGrpSpPr>
          <p:cNvPr id="57" name="Group 24">
            <a:extLst>
              <a:ext uri="{FF2B5EF4-FFF2-40B4-BE49-F238E27FC236}">
                <a16:creationId xmlns:a16="http://schemas.microsoft.com/office/drawing/2014/main" id="{1F2CA5D7-0A40-A544-93A3-ECF1C0FD5CBE}"/>
              </a:ext>
            </a:extLst>
          </p:cNvPr>
          <p:cNvGrpSpPr>
            <a:grpSpLocks/>
          </p:cNvGrpSpPr>
          <p:nvPr/>
        </p:nvGrpSpPr>
        <p:grpSpPr bwMode="auto">
          <a:xfrm>
            <a:off x="5497513" y="3058208"/>
            <a:ext cx="5199854" cy="2661557"/>
            <a:chOff x="2743" y="2091"/>
            <a:chExt cx="2489" cy="1274"/>
          </a:xfrm>
        </p:grpSpPr>
        <p:sp>
          <p:nvSpPr>
            <p:cNvPr id="58" name="Text Box 25">
              <a:extLst>
                <a:ext uri="{FF2B5EF4-FFF2-40B4-BE49-F238E27FC236}">
                  <a16:creationId xmlns:a16="http://schemas.microsoft.com/office/drawing/2014/main" id="{3A39B4A0-0C64-A041-BAB4-23F1C5309531}"/>
                </a:ext>
              </a:extLst>
            </p:cNvPr>
            <p:cNvSpPr txBox="1">
              <a:spLocks noChangeArrowheads="1"/>
            </p:cNvSpPr>
            <p:nvPr/>
          </p:nvSpPr>
          <p:spPr bwMode="auto">
            <a:xfrm>
              <a:off x="4501" y="298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59" name="Text Box 26">
              <a:extLst>
                <a:ext uri="{FF2B5EF4-FFF2-40B4-BE49-F238E27FC236}">
                  <a16:creationId xmlns:a16="http://schemas.microsoft.com/office/drawing/2014/main" id="{3A4A64FE-D1B7-3047-AFC9-9FBFA7702A83}"/>
                </a:ext>
              </a:extLst>
            </p:cNvPr>
            <p:cNvSpPr txBox="1">
              <a:spLocks noChangeArrowheads="1"/>
            </p:cNvSpPr>
            <p:nvPr/>
          </p:nvSpPr>
          <p:spPr bwMode="auto">
            <a:xfrm>
              <a:off x="4074" y="215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60" name="Text Box 27">
              <a:extLst>
                <a:ext uri="{FF2B5EF4-FFF2-40B4-BE49-F238E27FC236}">
                  <a16:creationId xmlns:a16="http://schemas.microsoft.com/office/drawing/2014/main" id="{E36514B7-0E6A-774B-9B43-B9A350139A3D}"/>
                </a:ext>
              </a:extLst>
            </p:cNvPr>
            <p:cNvSpPr txBox="1">
              <a:spLocks noChangeArrowheads="1"/>
            </p:cNvSpPr>
            <p:nvPr/>
          </p:nvSpPr>
          <p:spPr bwMode="auto">
            <a:xfrm>
              <a:off x="3555" y="256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61" name="Text Box 28">
              <a:extLst>
                <a:ext uri="{FF2B5EF4-FFF2-40B4-BE49-F238E27FC236}">
                  <a16:creationId xmlns:a16="http://schemas.microsoft.com/office/drawing/2014/main" id="{602B545D-493A-224E-8A0D-C28A8BF03B5A}"/>
                </a:ext>
              </a:extLst>
            </p:cNvPr>
            <p:cNvSpPr txBox="1">
              <a:spLocks noChangeArrowheads="1"/>
            </p:cNvSpPr>
            <p:nvPr/>
          </p:nvSpPr>
          <p:spPr bwMode="auto">
            <a:xfrm>
              <a:off x="4958" y="298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62" name="Line 29">
              <a:extLst>
                <a:ext uri="{FF2B5EF4-FFF2-40B4-BE49-F238E27FC236}">
                  <a16:creationId xmlns:a16="http://schemas.microsoft.com/office/drawing/2014/main" id="{181E53B0-304B-D84F-8103-91B8CFF5A15D}"/>
                </a:ext>
              </a:extLst>
            </p:cNvPr>
            <p:cNvSpPr>
              <a:spLocks noChangeShapeType="1"/>
            </p:cNvSpPr>
            <p:nvPr/>
          </p:nvSpPr>
          <p:spPr bwMode="auto">
            <a:xfrm>
              <a:off x="4117" y="2455"/>
              <a:ext cx="419" cy="51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3" name="Line 30">
              <a:extLst>
                <a:ext uri="{FF2B5EF4-FFF2-40B4-BE49-F238E27FC236}">
                  <a16:creationId xmlns:a16="http://schemas.microsoft.com/office/drawing/2014/main" id="{5E753216-2589-8C41-8B2E-FE3C6874329F}"/>
                </a:ext>
              </a:extLst>
            </p:cNvPr>
            <p:cNvSpPr>
              <a:spLocks noChangeShapeType="1"/>
            </p:cNvSpPr>
            <p:nvPr/>
          </p:nvSpPr>
          <p:spPr bwMode="auto">
            <a:xfrm flipH="1" flipV="1">
              <a:off x="3843" y="2657"/>
              <a:ext cx="702" cy="3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4" name="Line 31">
              <a:extLst>
                <a:ext uri="{FF2B5EF4-FFF2-40B4-BE49-F238E27FC236}">
                  <a16:creationId xmlns:a16="http://schemas.microsoft.com/office/drawing/2014/main" id="{8442348C-09AF-8946-8CD7-F98287D9F7ED}"/>
                </a:ext>
              </a:extLst>
            </p:cNvPr>
            <p:cNvSpPr>
              <a:spLocks noChangeShapeType="1"/>
            </p:cNvSpPr>
            <p:nvPr/>
          </p:nvSpPr>
          <p:spPr bwMode="auto">
            <a:xfrm flipV="1">
              <a:off x="4527" y="2974"/>
              <a:ext cx="46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5" name="Line 32">
              <a:extLst>
                <a:ext uri="{FF2B5EF4-FFF2-40B4-BE49-F238E27FC236}">
                  <a16:creationId xmlns:a16="http://schemas.microsoft.com/office/drawing/2014/main" id="{AFD17C16-9925-4740-A796-A50BF7B071F6}"/>
                </a:ext>
              </a:extLst>
            </p:cNvPr>
            <p:cNvSpPr>
              <a:spLocks noChangeShapeType="1"/>
            </p:cNvSpPr>
            <p:nvPr/>
          </p:nvSpPr>
          <p:spPr bwMode="auto">
            <a:xfrm flipH="1" flipV="1">
              <a:off x="4069" y="2407"/>
              <a:ext cx="907" cy="56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6" name="Line 33">
              <a:extLst>
                <a:ext uri="{FF2B5EF4-FFF2-40B4-BE49-F238E27FC236}">
                  <a16:creationId xmlns:a16="http://schemas.microsoft.com/office/drawing/2014/main" id="{1715950E-17E4-FD4A-8F52-37A76B6203E4}"/>
                </a:ext>
              </a:extLst>
            </p:cNvPr>
            <p:cNvSpPr>
              <a:spLocks noChangeShapeType="1"/>
            </p:cNvSpPr>
            <p:nvPr/>
          </p:nvSpPr>
          <p:spPr bwMode="auto">
            <a:xfrm>
              <a:off x="4345" y="2133"/>
              <a:ext cx="0" cy="123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7" name="Text Box 34">
              <a:extLst>
                <a:ext uri="{FF2B5EF4-FFF2-40B4-BE49-F238E27FC236}">
                  <a16:creationId xmlns:a16="http://schemas.microsoft.com/office/drawing/2014/main" id="{7DD60AD5-5E45-8740-9AC6-2ED20FA294D3}"/>
                </a:ext>
              </a:extLst>
            </p:cNvPr>
            <p:cNvSpPr txBox="1">
              <a:spLocks noChangeArrowheads="1"/>
            </p:cNvSpPr>
            <p:nvPr/>
          </p:nvSpPr>
          <p:spPr bwMode="auto">
            <a:xfrm>
              <a:off x="3651"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68" name="Text Box 35">
              <a:extLst>
                <a:ext uri="{FF2B5EF4-FFF2-40B4-BE49-F238E27FC236}">
                  <a16:creationId xmlns:a16="http://schemas.microsoft.com/office/drawing/2014/main" id="{851AB1B5-4597-B345-BCBB-3EF1AF2320EE}"/>
                </a:ext>
              </a:extLst>
            </p:cNvPr>
            <p:cNvSpPr txBox="1">
              <a:spLocks noChangeArrowheads="1"/>
            </p:cNvSpPr>
            <p:nvPr/>
          </p:nvSpPr>
          <p:spPr bwMode="auto">
            <a:xfrm>
              <a:off x="4967"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sp>
          <p:nvSpPr>
            <p:cNvPr id="69" name="AutoShape 36">
              <a:extLst>
                <a:ext uri="{FF2B5EF4-FFF2-40B4-BE49-F238E27FC236}">
                  <a16:creationId xmlns:a16="http://schemas.microsoft.com/office/drawing/2014/main" id="{8E76A20D-0D7D-1443-9FB4-4489B6BCF8F7}"/>
                </a:ext>
              </a:extLst>
            </p:cNvPr>
            <p:cNvSpPr>
              <a:spLocks noChangeArrowheads="1"/>
            </p:cNvSpPr>
            <p:nvPr/>
          </p:nvSpPr>
          <p:spPr bwMode="auto">
            <a:xfrm>
              <a:off x="2743" y="2523"/>
              <a:ext cx="510" cy="212"/>
            </a:xfrm>
            <a:prstGeom prst="rightArrow">
              <a:avLst>
                <a:gd name="adj1" fmla="val 50000"/>
                <a:gd name="adj2" fmla="val 60142"/>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0" name="Oval 37">
              <a:extLst>
                <a:ext uri="{FF2B5EF4-FFF2-40B4-BE49-F238E27FC236}">
                  <a16:creationId xmlns:a16="http://schemas.microsoft.com/office/drawing/2014/main" id="{8D11DF0F-7656-0F4C-98F8-82F65EF2731C}"/>
                </a:ext>
              </a:extLst>
            </p:cNvPr>
            <p:cNvSpPr>
              <a:spLocks noChangeArrowheads="1"/>
            </p:cNvSpPr>
            <p:nvPr/>
          </p:nvSpPr>
          <p:spPr bwMode="auto">
            <a:xfrm rot="8402547">
              <a:off x="3795" y="2609"/>
              <a:ext cx="64" cy="63"/>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1" name="Oval 38">
              <a:extLst>
                <a:ext uri="{FF2B5EF4-FFF2-40B4-BE49-F238E27FC236}">
                  <a16:creationId xmlns:a16="http://schemas.microsoft.com/office/drawing/2014/main" id="{FCEC538C-E46D-F049-A19B-F5704830133E}"/>
                </a:ext>
              </a:extLst>
            </p:cNvPr>
            <p:cNvSpPr>
              <a:spLocks noChangeArrowheads="1"/>
            </p:cNvSpPr>
            <p:nvPr/>
          </p:nvSpPr>
          <p:spPr bwMode="auto">
            <a:xfrm rot="8402547">
              <a:off x="4951" y="2940"/>
              <a:ext cx="63"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2" name="Oval 39">
              <a:extLst>
                <a:ext uri="{FF2B5EF4-FFF2-40B4-BE49-F238E27FC236}">
                  <a16:creationId xmlns:a16="http://schemas.microsoft.com/office/drawing/2014/main" id="{5C09ECA4-F9D2-0946-B49C-1E8FBADB1545}"/>
                </a:ext>
              </a:extLst>
            </p:cNvPr>
            <p:cNvSpPr>
              <a:spLocks noChangeArrowheads="1"/>
            </p:cNvSpPr>
            <p:nvPr/>
          </p:nvSpPr>
          <p:spPr bwMode="auto">
            <a:xfrm rot="8402547">
              <a:off x="4069" y="2388"/>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3" name="Oval 40">
              <a:extLst>
                <a:ext uri="{FF2B5EF4-FFF2-40B4-BE49-F238E27FC236}">
                  <a16:creationId xmlns:a16="http://schemas.microsoft.com/office/drawing/2014/main" id="{A10D129B-74E4-1947-B3BE-22C08754C5C1}"/>
                </a:ext>
              </a:extLst>
            </p:cNvPr>
            <p:cNvSpPr>
              <a:spLocks noChangeArrowheads="1"/>
            </p:cNvSpPr>
            <p:nvPr/>
          </p:nvSpPr>
          <p:spPr bwMode="auto">
            <a:xfrm rot="8402547">
              <a:off x="4505" y="2940"/>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128177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subTnLst>
                                </p:cTn>
                              </p:par>
                              <p:par>
                                <p:cTn id="8" presetID="22" presetClass="entr" presetSubtype="8"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EEE15-869A-BD42-8B50-828BD9E7F666}"/>
              </a:ext>
            </a:extLst>
          </p:cNvPr>
          <p:cNvSpPr>
            <a:spLocks noGrp="1"/>
          </p:cNvSpPr>
          <p:nvPr>
            <p:ph type="title"/>
          </p:nvPr>
        </p:nvSpPr>
        <p:spPr/>
        <p:txBody>
          <a:bodyPr/>
          <a:lstStyle/>
          <a:p>
            <a:r>
              <a:rPr lang="en-US" dirty="0"/>
              <a:t>KL Algorithm</a:t>
            </a:r>
          </a:p>
        </p:txBody>
      </p:sp>
      <p:sp>
        <p:nvSpPr>
          <p:cNvPr id="3" name="Content Placeholder 2">
            <a:extLst>
              <a:ext uri="{FF2B5EF4-FFF2-40B4-BE49-F238E27FC236}">
                <a16:creationId xmlns:a16="http://schemas.microsoft.com/office/drawing/2014/main" id="{20120C1B-17EB-7349-B182-B6F37E537817}"/>
              </a:ext>
            </a:extLst>
          </p:cNvPr>
          <p:cNvSpPr>
            <a:spLocks noGrp="1"/>
          </p:cNvSpPr>
          <p:nvPr>
            <p:ph idx="1"/>
          </p:nvPr>
        </p:nvSpPr>
        <p:spPr/>
        <p:txBody>
          <a:bodyPr/>
          <a:lstStyle/>
          <a:p>
            <a:pPr eaLnBrk="1" hangingPunct="1">
              <a:lnSpc>
                <a:spcPct val="90000"/>
              </a:lnSpc>
            </a:pPr>
            <a:r>
              <a:rPr lang="en-US" altLang="zh-TW" dirty="0">
                <a:ea typeface="新細明體" panose="02020500000000000000" pitchFamily="18" charset="-120"/>
              </a:rPr>
              <a:t>Start with any initial legal partitions X and Y</a:t>
            </a:r>
          </a:p>
          <a:p>
            <a:pPr eaLnBrk="1" hangingPunct="1">
              <a:lnSpc>
                <a:spcPct val="90000"/>
              </a:lnSpc>
            </a:pPr>
            <a:r>
              <a:rPr lang="en-US" altLang="zh-TW" dirty="0">
                <a:ea typeface="新細明體" panose="02020500000000000000" pitchFamily="18" charset="-120"/>
              </a:rPr>
              <a:t>A </a:t>
            </a:r>
            <a:r>
              <a:rPr lang="en-US" altLang="zh-TW" u="sng" dirty="0">
                <a:ea typeface="新細明體" panose="02020500000000000000" pitchFamily="18" charset="-120"/>
              </a:rPr>
              <a:t>pass</a:t>
            </a:r>
            <a:r>
              <a:rPr lang="en-US" altLang="zh-TW" dirty="0">
                <a:ea typeface="新細明體" panose="02020500000000000000" pitchFamily="18" charset="-120"/>
              </a:rPr>
              <a:t> (exchanging each vertex exactly once) is described below:</a:t>
            </a:r>
          </a:p>
          <a:p>
            <a:pPr lvl="1" eaLnBrk="1" hangingPunct="1">
              <a:lnSpc>
                <a:spcPct val="90000"/>
              </a:lnSpc>
              <a:buFontTx/>
              <a:buNone/>
            </a:pPr>
            <a:r>
              <a:rPr lang="en-US" altLang="zh-TW" dirty="0">
                <a:solidFill>
                  <a:srgbClr val="0070C0"/>
                </a:solidFill>
                <a:ea typeface="新細明體" panose="02020500000000000000" pitchFamily="18" charset="-120"/>
              </a:rPr>
              <a:t>1. For </a:t>
            </a:r>
            <a:r>
              <a:rPr lang="en-US" altLang="zh-TW" dirty="0" err="1">
                <a:solidFill>
                  <a:srgbClr val="0070C0"/>
                </a:solidFill>
                <a:ea typeface="新細明體" panose="02020500000000000000" pitchFamily="18" charset="-120"/>
              </a:rPr>
              <a:t>i</a:t>
            </a:r>
            <a:r>
              <a:rPr lang="en-US" altLang="zh-TW" dirty="0">
                <a:solidFill>
                  <a:srgbClr val="0070C0"/>
                </a:solidFill>
                <a:ea typeface="新細明體" panose="02020500000000000000" pitchFamily="18" charset="-120"/>
              </a:rPr>
              <a:t> := 1 to n do</a:t>
            </a:r>
          </a:p>
          <a:p>
            <a:pPr lvl="1" eaLnBrk="1" hangingPunct="1">
              <a:lnSpc>
                <a:spcPct val="90000"/>
              </a:lnSpc>
              <a:buFontTx/>
              <a:buNone/>
            </a:pPr>
            <a:r>
              <a:rPr lang="en-US" altLang="zh-TW" dirty="0">
                <a:solidFill>
                  <a:srgbClr val="0070C0"/>
                </a:solidFill>
                <a:ea typeface="新細明體" panose="02020500000000000000" pitchFamily="18" charset="-120"/>
              </a:rPr>
              <a:t>      From the unlocked (unexchanged) vertices, choose a pair (A,B) </a:t>
            </a:r>
          </a:p>
          <a:p>
            <a:pPr lvl="1" eaLnBrk="1" hangingPunct="1">
              <a:lnSpc>
                <a:spcPct val="90000"/>
              </a:lnSpc>
              <a:buFontTx/>
              <a:buNone/>
            </a:pPr>
            <a:r>
              <a:rPr lang="en-US" altLang="zh-TW" dirty="0">
                <a:solidFill>
                  <a:srgbClr val="0070C0"/>
                </a:solidFill>
                <a:ea typeface="新細明體" panose="02020500000000000000" pitchFamily="18" charset="-120"/>
              </a:rPr>
              <a:t>			</a:t>
            </a:r>
            <a:r>
              <a:rPr lang="en-US" altLang="zh-TW" dirty="0" err="1">
                <a:solidFill>
                  <a:srgbClr val="0070C0"/>
                </a:solidFill>
                <a:ea typeface="新細明體" panose="02020500000000000000" pitchFamily="18" charset="-120"/>
              </a:rPr>
              <a:t>s.t.</a:t>
            </a:r>
            <a:r>
              <a:rPr lang="en-US" altLang="zh-TW" dirty="0">
                <a:solidFill>
                  <a:srgbClr val="0070C0"/>
                </a:solidFill>
                <a:ea typeface="新細明體" panose="02020500000000000000" pitchFamily="18" charset="-120"/>
              </a:rPr>
              <a:t> gain(A,B) is largest </a:t>
            </a:r>
            <a:r>
              <a:rPr lang="en-US" altLang="zh-TW" dirty="0">
                <a:solidFill>
                  <a:srgbClr val="FF0000"/>
                </a:solidFill>
                <a:ea typeface="新細明體" panose="02020500000000000000" pitchFamily="18" charset="-120"/>
              </a:rPr>
              <a:t>(greedy)</a:t>
            </a:r>
          </a:p>
          <a:p>
            <a:pPr lvl="1" eaLnBrk="1" hangingPunct="1">
              <a:lnSpc>
                <a:spcPct val="90000"/>
              </a:lnSpc>
              <a:buFontTx/>
              <a:buNone/>
            </a:pPr>
            <a:r>
              <a:rPr lang="en-US" altLang="zh-TW" dirty="0">
                <a:solidFill>
                  <a:srgbClr val="0070C0"/>
                </a:solidFill>
                <a:ea typeface="新細明體" panose="02020500000000000000" pitchFamily="18" charset="-120"/>
              </a:rPr>
              <a:t>      Exchange and Lock A, B</a:t>
            </a:r>
          </a:p>
          <a:p>
            <a:pPr lvl="1" eaLnBrk="1" hangingPunct="1">
              <a:lnSpc>
                <a:spcPct val="90000"/>
              </a:lnSpc>
              <a:buFontTx/>
              <a:buNone/>
            </a:pPr>
            <a:r>
              <a:rPr lang="en-US" altLang="zh-TW" dirty="0">
                <a:solidFill>
                  <a:srgbClr val="0070C0"/>
                </a:solidFill>
                <a:ea typeface="新細明體" panose="02020500000000000000" pitchFamily="18" charset="-120"/>
              </a:rPr>
              <a:t>      Let </a:t>
            </a:r>
            <a:r>
              <a:rPr lang="en-US" altLang="zh-TW" dirty="0" err="1">
                <a:solidFill>
                  <a:srgbClr val="0070C0"/>
                </a:solidFill>
                <a:ea typeface="新細明體" panose="02020500000000000000" pitchFamily="18" charset="-120"/>
              </a:rPr>
              <a:t>g</a:t>
            </a:r>
            <a:r>
              <a:rPr lang="en-US" altLang="zh-TW" baseline="-25000" dirty="0" err="1">
                <a:solidFill>
                  <a:srgbClr val="0070C0"/>
                </a:solidFill>
                <a:ea typeface="新細明體" panose="02020500000000000000" pitchFamily="18" charset="-120"/>
              </a:rPr>
              <a:t>i</a:t>
            </a:r>
            <a:r>
              <a:rPr lang="en-US" altLang="zh-TW" dirty="0">
                <a:solidFill>
                  <a:srgbClr val="0070C0"/>
                </a:solidFill>
                <a:ea typeface="新細明體" panose="02020500000000000000" pitchFamily="18" charset="-120"/>
              </a:rPr>
              <a:t> = gain(A,B)</a:t>
            </a:r>
          </a:p>
          <a:p>
            <a:pPr lvl="1" eaLnBrk="1" hangingPunct="1">
              <a:lnSpc>
                <a:spcPct val="90000"/>
              </a:lnSpc>
              <a:buFontTx/>
              <a:buNone/>
            </a:pPr>
            <a:r>
              <a:rPr lang="en-US" altLang="zh-TW" dirty="0">
                <a:solidFill>
                  <a:srgbClr val="0070C0"/>
                </a:solidFill>
                <a:ea typeface="新細明體" panose="02020500000000000000" pitchFamily="18" charset="-120"/>
              </a:rPr>
              <a:t>2. Find the k </a:t>
            </a:r>
            <a:r>
              <a:rPr lang="en-US" altLang="zh-TW" dirty="0" err="1">
                <a:solidFill>
                  <a:srgbClr val="0070C0"/>
                </a:solidFill>
                <a:ea typeface="新細明體" panose="02020500000000000000" pitchFamily="18" charset="-120"/>
              </a:rPr>
              <a:t>s.t.</a:t>
            </a:r>
            <a:r>
              <a:rPr lang="en-US" altLang="zh-TW" dirty="0">
                <a:solidFill>
                  <a:srgbClr val="0070C0"/>
                </a:solidFill>
                <a:ea typeface="新細明體" panose="02020500000000000000" pitchFamily="18" charset="-120"/>
              </a:rPr>
              <a:t> G=g</a:t>
            </a:r>
            <a:r>
              <a:rPr lang="en-US" altLang="zh-TW" baseline="-25000" dirty="0">
                <a:solidFill>
                  <a:srgbClr val="0070C0"/>
                </a:solidFill>
                <a:ea typeface="新細明體" panose="02020500000000000000" pitchFamily="18" charset="-120"/>
              </a:rPr>
              <a:t>1</a:t>
            </a:r>
            <a:r>
              <a:rPr lang="en-US" altLang="zh-TW" dirty="0">
                <a:solidFill>
                  <a:srgbClr val="0070C0"/>
                </a:solidFill>
                <a:ea typeface="新細明體" panose="02020500000000000000" pitchFamily="18" charset="-120"/>
              </a:rPr>
              <a:t>+...+</a:t>
            </a:r>
            <a:r>
              <a:rPr lang="en-US" altLang="zh-TW" dirty="0" err="1">
                <a:solidFill>
                  <a:srgbClr val="0070C0"/>
                </a:solidFill>
                <a:ea typeface="新細明體" panose="02020500000000000000" pitchFamily="18" charset="-120"/>
              </a:rPr>
              <a:t>g</a:t>
            </a:r>
            <a:r>
              <a:rPr lang="en-US" altLang="zh-TW" baseline="-25000" dirty="0" err="1">
                <a:solidFill>
                  <a:srgbClr val="0070C0"/>
                </a:solidFill>
                <a:ea typeface="新細明體" panose="02020500000000000000" pitchFamily="18" charset="-120"/>
              </a:rPr>
              <a:t>k</a:t>
            </a:r>
            <a:r>
              <a:rPr lang="en-US" altLang="zh-TW" dirty="0">
                <a:solidFill>
                  <a:srgbClr val="0070C0"/>
                </a:solidFill>
                <a:ea typeface="新細明體" panose="02020500000000000000" pitchFamily="18" charset="-120"/>
              </a:rPr>
              <a:t> is maximized</a:t>
            </a:r>
          </a:p>
          <a:p>
            <a:pPr lvl="1" eaLnBrk="1" hangingPunct="1">
              <a:lnSpc>
                <a:spcPct val="90000"/>
              </a:lnSpc>
              <a:buFontTx/>
              <a:buNone/>
            </a:pPr>
            <a:r>
              <a:rPr lang="en-US" altLang="zh-TW" dirty="0">
                <a:solidFill>
                  <a:srgbClr val="0070C0"/>
                </a:solidFill>
                <a:ea typeface="新細明體" panose="02020500000000000000" pitchFamily="18" charset="-120"/>
              </a:rPr>
              <a:t>3. Switch the first k pairs</a:t>
            </a:r>
          </a:p>
          <a:p>
            <a:pPr eaLnBrk="1" hangingPunct="1">
              <a:lnSpc>
                <a:spcPct val="90000"/>
              </a:lnSpc>
            </a:pPr>
            <a:r>
              <a:rPr lang="en-US" altLang="zh-TW" dirty="0">
                <a:ea typeface="新細明體" panose="02020500000000000000" pitchFamily="18" charset="-120"/>
              </a:rPr>
              <a:t>Repeat the pass until there is no improvement (G=0)</a:t>
            </a:r>
            <a:endParaRPr lang="zh-TW" altLang="en-US" dirty="0">
              <a:ea typeface="新細明體" panose="02020500000000000000" pitchFamily="18" charset="-120"/>
            </a:endParaRPr>
          </a:p>
          <a:p>
            <a:endParaRPr lang="en-US" dirty="0"/>
          </a:p>
        </p:txBody>
      </p:sp>
    </p:spTree>
    <p:extLst>
      <p:ext uri="{BB962C8B-B14F-4D97-AF65-F5344CB8AC3E}">
        <p14:creationId xmlns:p14="http://schemas.microsoft.com/office/powerpoint/2010/main" val="2712302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2366-3CBD-3944-AD96-E0DDEC0B2FF5}"/>
              </a:ext>
            </a:extLst>
          </p:cNvPr>
          <p:cNvSpPr>
            <a:spLocks noGrp="1"/>
          </p:cNvSpPr>
          <p:nvPr>
            <p:ph type="title"/>
          </p:nvPr>
        </p:nvSpPr>
        <p:spPr/>
        <p:txBody>
          <a:bodyPr/>
          <a:lstStyle/>
          <a:p>
            <a:r>
              <a:rPr lang="en-US" dirty="0"/>
              <a:t>KL Algorithm Walkthrough – 1 </a:t>
            </a:r>
          </a:p>
        </p:txBody>
      </p:sp>
      <p:pic>
        <p:nvPicPr>
          <p:cNvPr id="4" name="Picture 4">
            <a:extLst>
              <a:ext uri="{FF2B5EF4-FFF2-40B4-BE49-F238E27FC236}">
                <a16:creationId xmlns:a16="http://schemas.microsoft.com/office/drawing/2014/main" id="{CE661555-73C9-7141-8D96-972781ECA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8448" y="1524907"/>
            <a:ext cx="9450873" cy="216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5">
            <a:extLst>
              <a:ext uri="{FF2B5EF4-FFF2-40B4-BE49-F238E27FC236}">
                <a16:creationId xmlns:a16="http://schemas.microsoft.com/office/drawing/2014/main" id="{038D0B7A-06A3-4646-8F47-498AAFC9ECEB}"/>
              </a:ext>
            </a:extLst>
          </p:cNvPr>
          <p:cNvGrpSpPr>
            <a:grpSpLocks noChangeAspect="1"/>
          </p:cNvGrpSpPr>
          <p:nvPr/>
        </p:nvGrpSpPr>
        <p:grpSpPr bwMode="auto">
          <a:xfrm>
            <a:off x="5225143" y="3690253"/>
            <a:ext cx="1685925" cy="2438400"/>
            <a:chOff x="858" y="1920"/>
            <a:chExt cx="1062" cy="1536"/>
          </a:xfrm>
        </p:grpSpPr>
        <p:sp>
          <p:nvSpPr>
            <p:cNvPr id="6" name="Oval 6">
              <a:extLst>
                <a:ext uri="{FF2B5EF4-FFF2-40B4-BE49-F238E27FC236}">
                  <a16:creationId xmlns:a16="http://schemas.microsoft.com/office/drawing/2014/main" id="{2C4496BF-CEA6-9945-825E-6EE0204EFB8B}"/>
                </a:ext>
              </a:extLst>
            </p:cNvPr>
            <p:cNvSpPr>
              <a:spLocks noChangeAspect="1" noChangeArrowheads="1"/>
            </p:cNvSpPr>
            <p:nvPr/>
          </p:nvSpPr>
          <p:spPr bwMode="auto">
            <a:xfrm>
              <a:off x="1632" y="2016"/>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1</a:t>
              </a:r>
            </a:p>
          </p:txBody>
        </p:sp>
        <p:sp>
          <p:nvSpPr>
            <p:cNvPr id="7" name="Oval 7">
              <a:extLst>
                <a:ext uri="{FF2B5EF4-FFF2-40B4-BE49-F238E27FC236}">
                  <a16:creationId xmlns:a16="http://schemas.microsoft.com/office/drawing/2014/main" id="{5AC44556-8AD7-9E47-83F0-A0680F71C965}"/>
                </a:ext>
              </a:extLst>
            </p:cNvPr>
            <p:cNvSpPr>
              <a:spLocks noChangeAspect="1" noChangeArrowheads="1"/>
            </p:cNvSpPr>
            <p:nvPr/>
          </p:nvSpPr>
          <p:spPr bwMode="auto">
            <a:xfrm>
              <a:off x="864" y="2016"/>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8" name="Oval 8">
              <a:extLst>
                <a:ext uri="{FF2B5EF4-FFF2-40B4-BE49-F238E27FC236}">
                  <a16:creationId xmlns:a16="http://schemas.microsoft.com/office/drawing/2014/main" id="{9FA7FE49-1B89-5D4C-A479-408B4CE9C6CF}"/>
                </a:ext>
              </a:extLst>
            </p:cNvPr>
            <p:cNvSpPr>
              <a:spLocks noChangeAspect="1" noChangeArrowheads="1"/>
            </p:cNvSpPr>
            <p:nvPr/>
          </p:nvSpPr>
          <p:spPr bwMode="auto">
            <a:xfrm>
              <a:off x="864" y="254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9" name="Oval 9">
              <a:extLst>
                <a:ext uri="{FF2B5EF4-FFF2-40B4-BE49-F238E27FC236}">
                  <a16:creationId xmlns:a16="http://schemas.microsoft.com/office/drawing/2014/main" id="{0D8B8985-78BB-5847-AA4C-BBF375A938F2}"/>
                </a:ext>
              </a:extLst>
            </p:cNvPr>
            <p:cNvSpPr>
              <a:spLocks noChangeAspect="1" noChangeArrowheads="1"/>
            </p:cNvSpPr>
            <p:nvPr/>
          </p:nvSpPr>
          <p:spPr bwMode="auto">
            <a:xfrm>
              <a:off x="864" y="307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4</a:t>
              </a:r>
            </a:p>
          </p:txBody>
        </p:sp>
        <p:sp>
          <p:nvSpPr>
            <p:cNvPr id="10" name="Oval 10">
              <a:extLst>
                <a:ext uri="{FF2B5EF4-FFF2-40B4-BE49-F238E27FC236}">
                  <a16:creationId xmlns:a16="http://schemas.microsoft.com/office/drawing/2014/main" id="{DB2EFA2A-974E-9744-8870-ED042B948485}"/>
                </a:ext>
              </a:extLst>
            </p:cNvPr>
            <p:cNvSpPr>
              <a:spLocks noChangeAspect="1" noChangeArrowheads="1"/>
            </p:cNvSpPr>
            <p:nvPr/>
          </p:nvSpPr>
          <p:spPr bwMode="auto">
            <a:xfrm>
              <a:off x="1632" y="254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11" name="Oval 11">
              <a:extLst>
                <a:ext uri="{FF2B5EF4-FFF2-40B4-BE49-F238E27FC236}">
                  <a16:creationId xmlns:a16="http://schemas.microsoft.com/office/drawing/2014/main" id="{F7531DD7-C699-824A-B8B0-5870A2DA3834}"/>
                </a:ext>
              </a:extLst>
            </p:cNvPr>
            <p:cNvSpPr>
              <a:spLocks noChangeAspect="1" noChangeArrowheads="1"/>
            </p:cNvSpPr>
            <p:nvPr/>
          </p:nvSpPr>
          <p:spPr bwMode="auto">
            <a:xfrm>
              <a:off x="1632" y="307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12" name="AutoShape 12">
              <a:extLst>
                <a:ext uri="{FF2B5EF4-FFF2-40B4-BE49-F238E27FC236}">
                  <a16:creationId xmlns:a16="http://schemas.microsoft.com/office/drawing/2014/main" id="{681283E5-2F9F-6647-8FCD-C5DDAA641A7D}"/>
                </a:ext>
              </a:extLst>
            </p:cNvPr>
            <p:cNvCxnSpPr>
              <a:cxnSpLocks noChangeAspect="1" noChangeShapeType="1"/>
              <a:stCxn id="7" idx="4"/>
              <a:endCxn id="8" idx="0"/>
            </p:cNvCxnSpPr>
            <p:nvPr/>
          </p:nvCxnSpPr>
          <p:spPr bwMode="auto">
            <a:xfrm rot="5400000">
              <a:off x="894" y="2424"/>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3">
              <a:extLst>
                <a:ext uri="{FF2B5EF4-FFF2-40B4-BE49-F238E27FC236}">
                  <a16:creationId xmlns:a16="http://schemas.microsoft.com/office/drawing/2014/main" id="{D209A2A1-1A22-8842-B754-C8D8A67FCEA6}"/>
                </a:ext>
              </a:extLst>
            </p:cNvPr>
            <p:cNvCxnSpPr>
              <a:cxnSpLocks noChangeAspect="1" noChangeShapeType="1"/>
              <a:stCxn id="7" idx="2"/>
              <a:endCxn id="9" idx="2"/>
            </p:cNvCxnSpPr>
            <p:nvPr/>
          </p:nvCxnSpPr>
          <p:spPr bwMode="auto">
            <a:xfrm rot="10800000" flipH="1" flipV="1">
              <a:off x="858" y="2160"/>
              <a:ext cx="1" cy="1056"/>
            </a:xfrm>
            <a:prstGeom prst="curvedConnector3">
              <a:avLst>
                <a:gd name="adj1" fmla="val -138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4">
              <a:extLst>
                <a:ext uri="{FF2B5EF4-FFF2-40B4-BE49-F238E27FC236}">
                  <a16:creationId xmlns:a16="http://schemas.microsoft.com/office/drawing/2014/main" id="{22FFDF6D-EC79-DB44-A64A-B607BF372695}"/>
                </a:ext>
              </a:extLst>
            </p:cNvPr>
            <p:cNvCxnSpPr>
              <a:cxnSpLocks noChangeAspect="1" noChangeShapeType="1"/>
              <a:stCxn id="7" idx="6"/>
              <a:endCxn id="6" idx="2"/>
            </p:cNvCxnSpPr>
            <p:nvPr/>
          </p:nvCxnSpPr>
          <p:spPr bwMode="auto">
            <a:xfrm>
              <a:off x="1158" y="2160"/>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5">
              <a:extLst>
                <a:ext uri="{FF2B5EF4-FFF2-40B4-BE49-F238E27FC236}">
                  <a16:creationId xmlns:a16="http://schemas.microsoft.com/office/drawing/2014/main" id="{2443E292-A8F6-0045-9442-B6E77C04BCCD}"/>
                </a:ext>
              </a:extLst>
            </p:cNvPr>
            <p:cNvCxnSpPr>
              <a:cxnSpLocks noChangeAspect="1" noChangeShapeType="1"/>
              <a:stCxn id="10" idx="4"/>
              <a:endCxn id="11" idx="0"/>
            </p:cNvCxnSpPr>
            <p:nvPr/>
          </p:nvCxnSpPr>
          <p:spPr bwMode="auto">
            <a:xfrm rot="5400000">
              <a:off x="1662" y="295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6">
              <a:extLst>
                <a:ext uri="{FF2B5EF4-FFF2-40B4-BE49-F238E27FC236}">
                  <a16:creationId xmlns:a16="http://schemas.microsoft.com/office/drawing/2014/main" id="{B0FE70D5-64B5-E545-BBA6-034E85257724}"/>
                </a:ext>
              </a:extLst>
            </p:cNvPr>
            <p:cNvCxnSpPr>
              <a:cxnSpLocks noChangeAspect="1" noChangeShapeType="1"/>
              <a:stCxn id="10" idx="2"/>
              <a:endCxn id="9" idx="6"/>
            </p:cNvCxnSpPr>
            <p:nvPr/>
          </p:nvCxnSpPr>
          <p:spPr bwMode="auto">
            <a:xfrm flipH="1">
              <a:off x="1158" y="2688"/>
              <a:ext cx="468"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7">
              <a:extLst>
                <a:ext uri="{FF2B5EF4-FFF2-40B4-BE49-F238E27FC236}">
                  <a16:creationId xmlns:a16="http://schemas.microsoft.com/office/drawing/2014/main" id="{5F045237-8CF3-F144-B4DA-BA3B583D136E}"/>
                </a:ext>
              </a:extLst>
            </p:cNvPr>
            <p:cNvCxnSpPr>
              <a:cxnSpLocks noChangeAspect="1" noChangeShapeType="1"/>
              <a:stCxn id="9" idx="6"/>
              <a:endCxn id="11" idx="2"/>
            </p:cNvCxnSpPr>
            <p:nvPr/>
          </p:nvCxnSpPr>
          <p:spPr bwMode="auto">
            <a:xfrm>
              <a:off x="1158" y="3216"/>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Line 18">
              <a:extLst>
                <a:ext uri="{FF2B5EF4-FFF2-40B4-BE49-F238E27FC236}">
                  <a16:creationId xmlns:a16="http://schemas.microsoft.com/office/drawing/2014/main" id="{601A9034-0DCA-4F4E-B102-7C1C05FE1173}"/>
                </a:ext>
              </a:extLst>
            </p:cNvPr>
            <p:cNvSpPr>
              <a:spLocks noChangeAspect="1" noChangeShapeType="1"/>
            </p:cNvSpPr>
            <p:nvPr/>
          </p:nvSpPr>
          <p:spPr bwMode="auto">
            <a:xfrm>
              <a:off x="1392" y="1920"/>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35374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2366-3CBD-3944-AD96-E0DDEC0B2FF5}"/>
              </a:ext>
            </a:extLst>
          </p:cNvPr>
          <p:cNvSpPr>
            <a:spLocks noGrp="1"/>
          </p:cNvSpPr>
          <p:nvPr>
            <p:ph type="title"/>
          </p:nvPr>
        </p:nvSpPr>
        <p:spPr/>
        <p:txBody>
          <a:bodyPr/>
          <a:lstStyle/>
          <a:p>
            <a:r>
              <a:rPr lang="en-US" dirty="0"/>
              <a:t>KL Algorithm Walkthrough – 2</a:t>
            </a:r>
          </a:p>
        </p:txBody>
      </p:sp>
      <p:grpSp>
        <p:nvGrpSpPr>
          <p:cNvPr id="19" name="Group 28">
            <a:extLst>
              <a:ext uri="{FF2B5EF4-FFF2-40B4-BE49-F238E27FC236}">
                <a16:creationId xmlns:a16="http://schemas.microsoft.com/office/drawing/2014/main" id="{CC8004D6-E196-5342-BAEE-E1BCBAA2C500}"/>
              </a:ext>
            </a:extLst>
          </p:cNvPr>
          <p:cNvGrpSpPr>
            <a:grpSpLocks/>
          </p:cNvGrpSpPr>
          <p:nvPr/>
        </p:nvGrpSpPr>
        <p:grpSpPr bwMode="auto">
          <a:xfrm>
            <a:off x="2907846" y="2481943"/>
            <a:ext cx="1685925" cy="2438400"/>
            <a:chOff x="858" y="1488"/>
            <a:chExt cx="1062" cy="1536"/>
          </a:xfrm>
        </p:grpSpPr>
        <p:sp>
          <p:nvSpPr>
            <p:cNvPr id="20" name="Oval 5">
              <a:extLst>
                <a:ext uri="{FF2B5EF4-FFF2-40B4-BE49-F238E27FC236}">
                  <a16:creationId xmlns:a16="http://schemas.microsoft.com/office/drawing/2014/main" id="{51DC10DC-21B4-6846-AF95-4E869AB3BD1D}"/>
                </a:ext>
              </a:extLst>
            </p:cNvPr>
            <p:cNvSpPr>
              <a:spLocks noChangeArrowheads="1"/>
            </p:cNvSpPr>
            <p:nvPr/>
          </p:nvSpPr>
          <p:spPr bwMode="auto">
            <a:xfrm>
              <a:off x="1632"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1</a:t>
              </a:r>
            </a:p>
          </p:txBody>
        </p:sp>
        <p:sp>
          <p:nvSpPr>
            <p:cNvPr id="21" name="Oval 6">
              <a:extLst>
                <a:ext uri="{FF2B5EF4-FFF2-40B4-BE49-F238E27FC236}">
                  <a16:creationId xmlns:a16="http://schemas.microsoft.com/office/drawing/2014/main" id="{F3CF4BD7-76C5-0241-8645-B0C7B6BDD3BE}"/>
                </a:ext>
              </a:extLst>
            </p:cNvPr>
            <p:cNvSpPr>
              <a:spLocks noChangeArrowheads="1"/>
            </p:cNvSpPr>
            <p:nvPr/>
          </p:nvSpPr>
          <p:spPr bwMode="auto">
            <a:xfrm>
              <a:off x="864"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22" name="Oval 7">
              <a:extLst>
                <a:ext uri="{FF2B5EF4-FFF2-40B4-BE49-F238E27FC236}">
                  <a16:creationId xmlns:a16="http://schemas.microsoft.com/office/drawing/2014/main" id="{C4C93489-7B38-5449-A174-CA9EF7B66FFD}"/>
                </a:ext>
              </a:extLst>
            </p:cNvPr>
            <p:cNvSpPr>
              <a:spLocks noChangeArrowheads="1"/>
            </p:cNvSpPr>
            <p:nvPr/>
          </p:nvSpPr>
          <p:spPr bwMode="auto">
            <a:xfrm>
              <a:off x="864"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23" name="Oval 8">
              <a:extLst>
                <a:ext uri="{FF2B5EF4-FFF2-40B4-BE49-F238E27FC236}">
                  <a16:creationId xmlns:a16="http://schemas.microsoft.com/office/drawing/2014/main" id="{AD59EFB9-2338-EC45-AE24-16FC5A381090}"/>
                </a:ext>
              </a:extLst>
            </p:cNvPr>
            <p:cNvSpPr>
              <a:spLocks noChangeArrowheads="1"/>
            </p:cNvSpPr>
            <p:nvPr/>
          </p:nvSpPr>
          <p:spPr bwMode="auto">
            <a:xfrm>
              <a:off x="864"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4</a:t>
              </a:r>
            </a:p>
          </p:txBody>
        </p:sp>
        <p:sp>
          <p:nvSpPr>
            <p:cNvPr id="24" name="Oval 9">
              <a:extLst>
                <a:ext uri="{FF2B5EF4-FFF2-40B4-BE49-F238E27FC236}">
                  <a16:creationId xmlns:a16="http://schemas.microsoft.com/office/drawing/2014/main" id="{BE5E7B5A-870E-F743-AD7E-27B2F41756CE}"/>
                </a:ext>
              </a:extLst>
            </p:cNvPr>
            <p:cNvSpPr>
              <a:spLocks noChangeArrowheads="1"/>
            </p:cNvSpPr>
            <p:nvPr/>
          </p:nvSpPr>
          <p:spPr bwMode="auto">
            <a:xfrm>
              <a:off x="1632"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25" name="Oval 10">
              <a:extLst>
                <a:ext uri="{FF2B5EF4-FFF2-40B4-BE49-F238E27FC236}">
                  <a16:creationId xmlns:a16="http://schemas.microsoft.com/office/drawing/2014/main" id="{ED8B9FFB-11E8-F849-844E-DA05D55E203A}"/>
                </a:ext>
              </a:extLst>
            </p:cNvPr>
            <p:cNvSpPr>
              <a:spLocks noChangeArrowheads="1"/>
            </p:cNvSpPr>
            <p:nvPr/>
          </p:nvSpPr>
          <p:spPr bwMode="auto">
            <a:xfrm>
              <a:off x="1632"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26" name="AutoShape 11">
              <a:extLst>
                <a:ext uri="{FF2B5EF4-FFF2-40B4-BE49-F238E27FC236}">
                  <a16:creationId xmlns:a16="http://schemas.microsoft.com/office/drawing/2014/main" id="{CC7AAA22-5D74-674C-A0FE-6FB730DFA5D3}"/>
                </a:ext>
              </a:extLst>
            </p:cNvPr>
            <p:cNvCxnSpPr>
              <a:cxnSpLocks noChangeShapeType="1"/>
              <a:stCxn id="21" idx="4"/>
              <a:endCxn id="22" idx="0"/>
            </p:cNvCxnSpPr>
            <p:nvPr/>
          </p:nvCxnSpPr>
          <p:spPr bwMode="auto">
            <a:xfrm rot="5400000">
              <a:off x="894" y="199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13">
              <a:extLst>
                <a:ext uri="{FF2B5EF4-FFF2-40B4-BE49-F238E27FC236}">
                  <a16:creationId xmlns:a16="http://schemas.microsoft.com/office/drawing/2014/main" id="{F9E67F31-1F1A-9E44-BF1A-73683AD3CFCC}"/>
                </a:ext>
              </a:extLst>
            </p:cNvPr>
            <p:cNvCxnSpPr>
              <a:cxnSpLocks noChangeShapeType="1"/>
              <a:stCxn id="21" idx="2"/>
              <a:endCxn id="23" idx="2"/>
            </p:cNvCxnSpPr>
            <p:nvPr/>
          </p:nvCxnSpPr>
          <p:spPr bwMode="auto">
            <a:xfrm rot="10800000" flipH="1" flipV="1">
              <a:off x="858" y="1728"/>
              <a:ext cx="1" cy="1056"/>
            </a:xfrm>
            <a:prstGeom prst="curvedConnector3">
              <a:avLst>
                <a:gd name="adj1" fmla="val -138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14">
              <a:extLst>
                <a:ext uri="{FF2B5EF4-FFF2-40B4-BE49-F238E27FC236}">
                  <a16:creationId xmlns:a16="http://schemas.microsoft.com/office/drawing/2014/main" id="{8B01C086-32F9-2B4F-B93C-5FE58E5E6D41}"/>
                </a:ext>
              </a:extLst>
            </p:cNvPr>
            <p:cNvCxnSpPr>
              <a:cxnSpLocks noChangeShapeType="1"/>
              <a:stCxn id="21" idx="6"/>
              <a:endCxn id="20" idx="2"/>
            </p:cNvCxnSpPr>
            <p:nvPr/>
          </p:nvCxnSpPr>
          <p:spPr bwMode="auto">
            <a:xfrm>
              <a:off x="1158" y="1728"/>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15">
              <a:extLst>
                <a:ext uri="{FF2B5EF4-FFF2-40B4-BE49-F238E27FC236}">
                  <a16:creationId xmlns:a16="http://schemas.microsoft.com/office/drawing/2014/main" id="{BA3A9AFF-AA1E-3546-9E07-329904EE1917}"/>
                </a:ext>
              </a:extLst>
            </p:cNvPr>
            <p:cNvCxnSpPr>
              <a:cxnSpLocks noChangeShapeType="1"/>
              <a:stCxn id="24" idx="4"/>
              <a:endCxn id="25" idx="0"/>
            </p:cNvCxnSpPr>
            <p:nvPr/>
          </p:nvCxnSpPr>
          <p:spPr bwMode="auto">
            <a:xfrm rot="5400000">
              <a:off x="1662" y="2520"/>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AutoShape 17">
              <a:extLst>
                <a:ext uri="{FF2B5EF4-FFF2-40B4-BE49-F238E27FC236}">
                  <a16:creationId xmlns:a16="http://schemas.microsoft.com/office/drawing/2014/main" id="{6B970819-9F0D-8143-BD73-CE1CCCAB831F}"/>
                </a:ext>
              </a:extLst>
            </p:cNvPr>
            <p:cNvCxnSpPr>
              <a:cxnSpLocks noChangeShapeType="1"/>
              <a:stCxn id="24" idx="2"/>
              <a:endCxn id="23" idx="6"/>
            </p:cNvCxnSpPr>
            <p:nvPr/>
          </p:nvCxnSpPr>
          <p:spPr bwMode="auto">
            <a:xfrm flipH="1">
              <a:off x="1158" y="2256"/>
              <a:ext cx="468"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18">
              <a:extLst>
                <a:ext uri="{FF2B5EF4-FFF2-40B4-BE49-F238E27FC236}">
                  <a16:creationId xmlns:a16="http://schemas.microsoft.com/office/drawing/2014/main" id="{5DEFC187-48CC-A445-B01C-FFAA17D45133}"/>
                </a:ext>
              </a:extLst>
            </p:cNvPr>
            <p:cNvCxnSpPr>
              <a:cxnSpLocks noChangeShapeType="1"/>
              <a:stCxn id="23" idx="6"/>
              <a:endCxn id="25" idx="2"/>
            </p:cNvCxnSpPr>
            <p:nvPr/>
          </p:nvCxnSpPr>
          <p:spPr bwMode="auto">
            <a:xfrm>
              <a:off x="1158" y="2784"/>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Line 21">
              <a:extLst>
                <a:ext uri="{FF2B5EF4-FFF2-40B4-BE49-F238E27FC236}">
                  <a16:creationId xmlns:a16="http://schemas.microsoft.com/office/drawing/2014/main" id="{70238D24-2113-7745-857A-9AB8EEAA130D}"/>
                </a:ext>
              </a:extLst>
            </p:cNvPr>
            <p:cNvSpPr>
              <a:spLocks noChangeShapeType="1"/>
            </p:cNvSpPr>
            <p:nvPr/>
          </p:nvSpPr>
          <p:spPr bwMode="auto">
            <a:xfrm>
              <a:off x="1392" y="148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3" name="Rectangle 23">
            <a:extLst>
              <a:ext uri="{FF2B5EF4-FFF2-40B4-BE49-F238E27FC236}">
                <a16:creationId xmlns:a16="http://schemas.microsoft.com/office/drawing/2014/main" id="{BDC027A6-52E3-884C-A32D-AB29AC33B210}"/>
              </a:ext>
            </a:extLst>
          </p:cNvPr>
          <p:cNvSpPr txBox="1">
            <a:spLocks noChangeArrowheads="1"/>
          </p:cNvSpPr>
          <p:nvPr/>
        </p:nvSpPr>
        <p:spPr>
          <a:xfrm>
            <a:off x="5736771" y="1643743"/>
            <a:ext cx="4113213" cy="4713288"/>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1</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2</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3</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4</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5</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6</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gain(2, 1) =</a:t>
            </a:r>
          </a:p>
          <a:p>
            <a:pPr>
              <a:lnSpc>
                <a:spcPct val="80000"/>
              </a:lnSpc>
            </a:pPr>
            <a:r>
              <a:rPr lang="en-US" altLang="zh-TW" sz="2000">
                <a:ea typeface="新細明體" panose="02020500000000000000" pitchFamily="18" charset="-120"/>
              </a:rPr>
              <a:t>gain(2, 5) =</a:t>
            </a:r>
          </a:p>
          <a:p>
            <a:pPr>
              <a:lnSpc>
                <a:spcPct val="80000"/>
              </a:lnSpc>
            </a:pPr>
            <a:r>
              <a:rPr lang="en-US" altLang="zh-TW" sz="2000">
                <a:ea typeface="新細明體" panose="02020500000000000000" pitchFamily="18" charset="-120"/>
              </a:rPr>
              <a:t>gain(2, 6) =</a:t>
            </a:r>
          </a:p>
          <a:p>
            <a:pPr>
              <a:lnSpc>
                <a:spcPct val="80000"/>
              </a:lnSpc>
            </a:pPr>
            <a:r>
              <a:rPr lang="en-US" altLang="zh-TW" sz="2000">
                <a:ea typeface="新細明體" panose="02020500000000000000" pitchFamily="18" charset="-120"/>
              </a:rPr>
              <a:t>gain(3, 1) =</a:t>
            </a:r>
          </a:p>
          <a:p>
            <a:pPr>
              <a:lnSpc>
                <a:spcPct val="80000"/>
              </a:lnSpc>
            </a:pPr>
            <a:r>
              <a:rPr lang="en-US" altLang="zh-TW" sz="2000">
                <a:ea typeface="新細明體" panose="02020500000000000000" pitchFamily="18" charset="-120"/>
              </a:rPr>
              <a:t>gain(3, 5) =</a:t>
            </a:r>
          </a:p>
          <a:p>
            <a:pPr>
              <a:lnSpc>
                <a:spcPct val="80000"/>
              </a:lnSpc>
            </a:pPr>
            <a:r>
              <a:rPr lang="en-US" altLang="zh-TW" sz="2000">
                <a:ea typeface="新細明體" panose="02020500000000000000" pitchFamily="18" charset="-120"/>
              </a:rPr>
              <a:t>gain(3, 6) =</a:t>
            </a:r>
          </a:p>
          <a:p>
            <a:pPr>
              <a:lnSpc>
                <a:spcPct val="80000"/>
              </a:lnSpc>
            </a:pPr>
            <a:r>
              <a:rPr lang="en-US" altLang="zh-TW" sz="2000">
                <a:ea typeface="新細明體" panose="02020500000000000000" pitchFamily="18" charset="-120"/>
              </a:rPr>
              <a:t>gain(4, 1) =</a:t>
            </a:r>
          </a:p>
          <a:p>
            <a:pPr>
              <a:lnSpc>
                <a:spcPct val="80000"/>
              </a:lnSpc>
            </a:pPr>
            <a:r>
              <a:rPr lang="en-US" altLang="zh-TW" sz="2000">
                <a:ea typeface="新細明體" panose="02020500000000000000" pitchFamily="18" charset="-120"/>
              </a:rPr>
              <a:t>gain(4, 5) =</a:t>
            </a:r>
          </a:p>
          <a:p>
            <a:pPr>
              <a:lnSpc>
                <a:spcPct val="80000"/>
              </a:lnSpc>
            </a:pPr>
            <a:r>
              <a:rPr lang="en-US" altLang="zh-TW" sz="2000">
                <a:ea typeface="新細明體" panose="02020500000000000000" pitchFamily="18" charset="-120"/>
              </a:rPr>
              <a:t>gain(4, 6) =</a:t>
            </a:r>
          </a:p>
        </p:txBody>
      </p:sp>
      <p:sp>
        <p:nvSpPr>
          <p:cNvPr id="34" name="Rectangle 24">
            <a:extLst>
              <a:ext uri="{FF2B5EF4-FFF2-40B4-BE49-F238E27FC236}">
                <a16:creationId xmlns:a16="http://schemas.microsoft.com/office/drawing/2014/main" id="{8C3E17CF-D3B6-1044-AE42-776F0CB37457}"/>
              </a:ext>
            </a:extLst>
          </p:cNvPr>
          <p:cNvSpPr>
            <a:spLocks noChangeArrowheads="1"/>
          </p:cNvSpPr>
          <p:nvPr/>
        </p:nvSpPr>
        <p:spPr bwMode="auto">
          <a:xfrm>
            <a:off x="5736771" y="1567543"/>
            <a:ext cx="4114800" cy="478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buFont typeface="Wingdings" pitchFamily="2" charset="2"/>
              <a:buNone/>
            </a:pPr>
            <a:r>
              <a:rPr lang="en-US" altLang="zh-TW" sz="2000" dirty="0">
                <a:ea typeface="新細明體" panose="02020500000000000000" pitchFamily="18" charset="-120"/>
              </a:rPr>
              <a:t>               1-0 = 1</a:t>
            </a:r>
          </a:p>
          <a:p>
            <a:pPr eaLnBrk="1" hangingPunct="1">
              <a:lnSpc>
                <a:spcPct val="80000"/>
              </a:lnSpc>
              <a:buFont typeface="Wingdings" pitchFamily="2" charset="2"/>
              <a:buNone/>
            </a:pPr>
            <a:r>
              <a:rPr lang="en-US" altLang="zh-TW" sz="2000" dirty="0">
                <a:ea typeface="新細明體" panose="02020500000000000000" pitchFamily="18" charset="-120"/>
              </a:rPr>
              <a:t>               1-2 = -1</a:t>
            </a:r>
          </a:p>
          <a:p>
            <a:pPr eaLnBrk="1" hangingPunct="1">
              <a:lnSpc>
                <a:spcPct val="80000"/>
              </a:lnSpc>
              <a:buFont typeface="Wingdings" pitchFamily="2" charset="2"/>
              <a:buNone/>
            </a:pPr>
            <a:r>
              <a:rPr lang="en-US" altLang="zh-TW" sz="2000" dirty="0">
                <a:ea typeface="新細明體" panose="02020500000000000000" pitchFamily="18" charset="-120"/>
              </a:rPr>
              <a:t>               0-1 = -1</a:t>
            </a:r>
          </a:p>
          <a:p>
            <a:pPr eaLnBrk="1" hangingPunct="1">
              <a:lnSpc>
                <a:spcPct val="80000"/>
              </a:lnSpc>
              <a:buFont typeface="Wingdings" pitchFamily="2" charset="2"/>
              <a:buNone/>
            </a:pPr>
            <a:r>
              <a:rPr lang="en-US" altLang="zh-TW" sz="2000" dirty="0">
                <a:ea typeface="新細明體" panose="02020500000000000000" pitchFamily="18" charset="-120"/>
              </a:rPr>
              <a:t>               2-1 = 1</a:t>
            </a:r>
          </a:p>
          <a:p>
            <a:pPr eaLnBrk="1" hangingPunct="1">
              <a:lnSpc>
                <a:spcPct val="80000"/>
              </a:lnSpc>
              <a:buFont typeface="Wingdings" pitchFamily="2" charset="2"/>
              <a:buNone/>
            </a:pPr>
            <a:r>
              <a:rPr lang="en-US" altLang="zh-TW" sz="2000" dirty="0">
                <a:ea typeface="新細明體" panose="02020500000000000000" pitchFamily="18" charset="-120"/>
              </a:rPr>
              <a:t>               1-1 = 0</a:t>
            </a:r>
          </a:p>
          <a:p>
            <a:pPr eaLnBrk="1" hangingPunct="1">
              <a:lnSpc>
                <a:spcPct val="80000"/>
              </a:lnSpc>
              <a:buFont typeface="Wingdings" pitchFamily="2" charset="2"/>
              <a:buNone/>
            </a:pPr>
            <a:r>
              <a:rPr lang="en-US" altLang="zh-TW" sz="2000" dirty="0">
                <a:ea typeface="新細明體" panose="02020500000000000000" pitchFamily="18" charset="-120"/>
              </a:rPr>
              <a:t>               1-1 = 0</a:t>
            </a:r>
          </a:p>
          <a:p>
            <a:pPr eaLnBrk="1" hangingPunct="1">
              <a:lnSpc>
                <a:spcPct val="80000"/>
              </a:lnSpc>
              <a:buFont typeface="Wingdings" pitchFamily="2" charset="2"/>
              <a:buNone/>
            </a:pPr>
            <a:r>
              <a:rPr lang="en-US" altLang="zh-TW" sz="2000" dirty="0">
                <a:ea typeface="新細明體" panose="02020500000000000000" pitchFamily="18" charset="-120"/>
              </a:rPr>
              <a:t>                          -1 + 1 – 2 = -2</a:t>
            </a:r>
          </a:p>
          <a:p>
            <a:pPr eaLnBrk="1" hangingPunct="1">
              <a:lnSpc>
                <a:spcPct val="80000"/>
              </a:lnSpc>
              <a:buFont typeface="Wingdings" pitchFamily="2" charset="2"/>
              <a:buNone/>
            </a:pPr>
            <a:r>
              <a:rPr lang="en-US" altLang="zh-TW" sz="2000" dirty="0">
                <a:ea typeface="新細明體" panose="02020500000000000000" pitchFamily="18" charset="-120"/>
              </a:rPr>
              <a:t>                          -1 + 0 – 0 = -1</a:t>
            </a:r>
          </a:p>
          <a:p>
            <a:pPr eaLnBrk="1" hangingPunct="1">
              <a:lnSpc>
                <a:spcPct val="80000"/>
              </a:lnSpc>
              <a:buFont typeface="Wingdings" pitchFamily="2" charset="2"/>
              <a:buNone/>
            </a:pPr>
            <a:r>
              <a:rPr lang="en-US" altLang="zh-TW" sz="2000" dirty="0">
                <a:ea typeface="新細明體" panose="02020500000000000000" pitchFamily="18" charset="-120"/>
              </a:rPr>
              <a:t>                          -1 + 0 – 0 = -1</a:t>
            </a:r>
          </a:p>
          <a:p>
            <a:pPr eaLnBrk="1" hangingPunct="1">
              <a:lnSpc>
                <a:spcPct val="80000"/>
              </a:lnSpc>
              <a:buFont typeface="Wingdings" pitchFamily="2" charset="2"/>
              <a:buNone/>
            </a:pPr>
            <a:r>
              <a:rPr lang="en-US" altLang="zh-TW" sz="2000" dirty="0">
                <a:ea typeface="新細明體" panose="02020500000000000000" pitchFamily="18" charset="-120"/>
              </a:rPr>
              <a:t>                          -1 + 1 – 0 = 0</a:t>
            </a:r>
          </a:p>
          <a:p>
            <a:pPr eaLnBrk="1" hangingPunct="1">
              <a:lnSpc>
                <a:spcPct val="80000"/>
              </a:lnSpc>
              <a:buFont typeface="Wingdings" pitchFamily="2" charset="2"/>
              <a:buNone/>
            </a:pPr>
            <a:r>
              <a:rPr lang="en-US" altLang="zh-TW" sz="2000" dirty="0">
                <a:ea typeface="新細明體" panose="02020500000000000000" pitchFamily="18" charset="-120"/>
              </a:rPr>
              <a:t>                          -1 + 0 – 0 = -1</a:t>
            </a:r>
          </a:p>
          <a:p>
            <a:pPr eaLnBrk="1" hangingPunct="1">
              <a:lnSpc>
                <a:spcPct val="80000"/>
              </a:lnSpc>
              <a:buFont typeface="Wingdings" pitchFamily="2" charset="2"/>
              <a:buNone/>
            </a:pPr>
            <a:r>
              <a:rPr lang="en-US" altLang="zh-TW" sz="2000" dirty="0">
                <a:ea typeface="新細明體" panose="02020500000000000000" pitchFamily="18" charset="-120"/>
              </a:rPr>
              <a:t>                          -1 + 0 – 0 = -1</a:t>
            </a:r>
          </a:p>
          <a:p>
            <a:pPr eaLnBrk="1" hangingPunct="1">
              <a:lnSpc>
                <a:spcPct val="80000"/>
              </a:lnSpc>
              <a:buFont typeface="Wingdings" pitchFamily="2" charset="2"/>
              <a:buNone/>
            </a:pPr>
            <a:r>
              <a:rPr lang="en-US" altLang="zh-TW" sz="2000" dirty="0">
                <a:ea typeface="新細明體" panose="02020500000000000000" pitchFamily="18" charset="-120"/>
              </a:rPr>
              <a:t>                          1 + 1 – 0 = 2</a:t>
            </a:r>
          </a:p>
          <a:p>
            <a:pPr eaLnBrk="1" hangingPunct="1">
              <a:lnSpc>
                <a:spcPct val="80000"/>
              </a:lnSpc>
              <a:buFont typeface="Wingdings" pitchFamily="2" charset="2"/>
              <a:buNone/>
            </a:pPr>
            <a:r>
              <a:rPr lang="en-US" altLang="zh-TW" sz="2000" dirty="0">
                <a:ea typeface="新細明體" panose="02020500000000000000" pitchFamily="18" charset="-120"/>
              </a:rPr>
              <a:t>                          1 + 0 – 2 = -1</a:t>
            </a:r>
          </a:p>
          <a:p>
            <a:pPr eaLnBrk="1" hangingPunct="1">
              <a:lnSpc>
                <a:spcPct val="80000"/>
              </a:lnSpc>
              <a:buFont typeface="Wingdings" pitchFamily="2" charset="2"/>
              <a:buNone/>
            </a:pPr>
            <a:r>
              <a:rPr lang="en-US" altLang="zh-TW" sz="2000" dirty="0">
                <a:ea typeface="新細明體" panose="02020500000000000000" pitchFamily="18" charset="-120"/>
              </a:rPr>
              <a:t>                          1 + 0 – 2 = -1</a:t>
            </a:r>
          </a:p>
        </p:txBody>
      </p:sp>
      <p:sp>
        <p:nvSpPr>
          <p:cNvPr id="35" name="AutoShape 30">
            <a:extLst>
              <a:ext uri="{FF2B5EF4-FFF2-40B4-BE49-F238E27FC236}">
                <a16:creationId xmlns:a16="http://schemas.microsoft.com/office/drawing/2014/main" id="{8F8A9547-AA44-0042-8B6F-CA2D2B8C532C}"/>
              </a:ext>
            </a:extLst>
          </p:cNvPr>
          <p:cNvSpPr>
            <a:spLocks noChangeArrowheads="1"/>
          </p:cNvSpPr>
          <p:nvPr/>
        </p:nvSpPr>
        <p:spPr bwMode="auto">
          <a:xfrm>
            <a:off x="3450771" y="3015343"/>
            <a:ext cx="685800" cy="228600"/>
          </a:xfrm>
          <a:prstGeom prst="lef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6" name="AutoShape 31">
            <a:extLst>
              <a:ext uri="{FF2B5EF4-FFF2-40B4-BE49-F238E27FC236}">
                <a16:creationId xmlns:a16="http://schemas.microsoft.com/office/drawing/2014/main" id="{3C466289-66FB-7B4B-9ABB-0AD1047D2197}"/>
              </a:ext>
            </a:extLst>
          </p:cNvPr>
          <p:cNvSpPr>
            <a:spLocks noChangeArrowheads="1"/>
          </p:cNvSpPr>
          <p:nvPr/>
        </p:nvSpPr>
        <p:spPr bwMode="auto">
          <a:xfrm>
            <a:off x="3450771" y="4691743"/>
            <a:ext cx="685800" cy="228600"/>
          </a:xfrm>
          <a:prstGeom prst="righ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37" name="Group 35">
            <a:extLst>
              <a:ext uri="{FF2B5EF4-FFF2-40B4-BE49-F238E27FC236}">
                <a16:creationId xmlns:a16="http://schemas.microsoft.com/office/drawing/2014/main" id="{B0EDE103-1613-7A48-A611-2A9EF0137B04}"/>
              </a:ext>
            </a:extLst>
          </p:cNvPr>
          <p:cNvGrpSpPr>
            <a:grpSpLocks/>
          </p:cNvGrpSpPr>
          <p:nvPr/>
        </p:nvGrpSpPr>
        <p:grpSpPr bwMode="auto">
          <a:xfrm>
            <a:off x="2917371" y="2634343"/>
            <a:ext cx="6837363" cy="2854325"/>
            <a:chOff x="864" y="1584"/>
            <a:chExt cx="4307" cy="1798"/>
          </a:xfrm>
        </p:grpSpPr>
        <p:sp>
          <p:nvSpPr>
            <p:cNvPr id="38" name="Rectangle 25">
              <a:extLst>
                <a:ext uri="{FF2B5EF4-FFF2-40B4-BE49-F238E27FC236}">
                  <a16:creationId xmlns:a16="http://schemas.microsoft.com/office/drawing/2014/main" id="{6A4FA50B-849F-224E-B9C2-34597FE38EF1}"/>
                </a:ext>
              </a:extLst>
            </p:cNvPr>
            <p:cNvSpPr>
              <a:spLocks noChangeArrowheads="1"/>
            </p:cNvSpPr>
            <p:nvPr/>
          </p:nvSpPr>
          <p:spPr bwMode="auto">
            <a:xfrm>
              <a:off x="2640" y="3187"/>
              <a:ext cx="2208" cy="192"/>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9" name="Oval 26">
              <a:extLst>
                <a:ext uri="{FF2B5EF4-FFF2-40B4-BE49-F238E27FC236}">
                  <a16:creationId xmlns:a16="http://schemas.microsoft.com/office/drawing/2014/main" id="{F23AE028-D48E-4543-9974-7B20484BCA7C}"/>
                </a:ext>
              </a:extLst>
            </p:cNvPr>
            <p:cNvSpPr>
              <a:spLocks noChangeArrowheads="1"/>
            </p:cNvSpPr>
            <p:nvPr/>
          </p:nvSpPr>
          <p:spPr bwMode="auto">
            <a:xfrm>
              <a:off x="864" y="2640"/>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4</a:t>
              </a:r>
            </a:p>
          </p:txBody>
        </p:sp>
        <p:sp>
          <p:nvSpPr>
            <p:cNvPr id="40" name="Oval 27">
              <a:extLst>
                <a:ext uri="{FF2B5EF4-FFF2-40B4-BE49-F238E27FC236}">
                  <a16:creationId xmlns:a16="http://schemas.microsoft.com/office/drawing/2014/main" id="{81EED275-9389-2A46-94D2-A1AF992CEB45}"/>
                </a:ext>
              </a:extLst>
            </p:cNvPr>
            <p:cNvSpPr>
              <a:spLocks noChangeArrowheads="1"/>
            </p:cNvSpPr>
            <p:nvPr/>
          </p:nvSpPr>
          <p:spPr bwMode="auto">
            <a:xfrm>
              <a:off x="1632" y="1584"/>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1</a:t>
              </a:r>
            </a:p>
          </p:txBody>
        </p:sp>
        <p:sp>
          <p:nvSpPr>
            <p:cNvPr id="41" name="Text Box 34">
              <a:extLst>
                <a:ext uri="{FF2B5EF4-FFF2-40B4-BE49-F238E27FC236}">
                  <a16:creationId xmlns:a16="http://schemas.microsoft.com/office/drawing/2014/main" id="{B84AA066-01C7-504F-B694-C4DEB6A576AF}"/>
                </a:ext>
              </a:extLst>
            </p:cNvPr>
            <p:cNvSpPr txBox="1">
              <a:spLocks noChangeArrowheads="1"/>
            </p:cNvSpPr>
            <p:nvPr/>
          </p:nvSpPr>
          <p:spPr bwMode="auto">
            <a:xfrm>
              <a:off x="4908" y="3132"/>
              <a:ext cx="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sz="2000" dirty="0">
                  <a:solidFill>
                    <a:schemeClr val="accent2"/>
                  </a:solidFill>
                  <a:ea typeface="新細明體" panose="02020500000000000000" pitchFamily="18" charset="-120"/>
                </a:rPr>
                <a:t>g</a:t>
              </a:r>
              <a:r>
                <a:rPr lang="en-US" altLang="zh-TW" sz="2000" baseline="-25000" dirty="0">
                  <a:solidFill>
                    <a:schemeClr val="accent2"/>
                  </a:solidFill>
                  <a:ea typeface="新細明體" panose="02020500000000000000" pitchFamily="18" charset="-120"/>
                </a:rPr>
                <a:t>1</a:t>
              </a:r>
            </a:p>
          </p:txBody>
        </p:sp>
      </p:grpSp>
    </p:spTree>
    <p:extLst>
      <p:ext uri="{BB962C8B-B14F-4D97-AF65-F5344CB8AC3E}">
        <p14:creationId xmlns:p14="http://schemas.microsoft.com/office/powerpoint/2010/main" val="416077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dissolve">
                                      <p:cBhvr>
                                        <p:cTn id="7" dur="500"/>
                                        <p:tgtEl>
                                          <p:spTgt spid="3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3">
                                            <p:txEl>
                                              <p:pRg st="1" end="1"/>
                                            </p:txEl>
                                          </p:spTgt>
                                        </p:tgtEl>
                                        <p:attrNameLst>
                                          <p:attrName>style.visibility</p:attrName>
                                        </p:attrNameLst>
                                      </p:cBhvr>
                                      <p:to>
                                        <p:strVal val="visible"/>
                                      </p:to>
                                    </p:set>
                                    <p:animEffect transition="in" filter="dissolve">
                                      <p:cBhvr>
                                        <p:cTn id="10" dur="500"/>
                                        <p:tgtEl>
                                          <p:spTgt spid="3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3">
                                            <p:txEl>
                                              <p:pRg st="2" end="2"/>
                                            </p:txEl>
                                          </p:spTgt>
                                        </p:tgtEl>
                                        <p:attrNameLst>
                                          <p:attrName>style.visibility</p:attrName>
                                        </p:attrNameLst>
                                      </p:cBhvr>
                                      <p:to>
                                        <p:strVal val="visible"/>
                                      </p:to>
                                    </p:set>
                                    <p:animEffect transition="in" filter="dissolve">
                                      <p:cBhvr>
                                        <p:cTn id="13" dur="500"/>
                                        <p:tgtEl>
                                          <p:spTgt spid="3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3">
                                            <p:txEl>
                                              <p:pRg st="3" end="3"/>
                                            </p:txEl>
                                          </p:spTgt>
                                        </p:tgtEl>
                                        <p:attrNameLst>
                                          <p:attrName>style.visibility</p:attrName>
                                        </p:attrNameLst>
                                      </p:cBhvr>
                                      <p:to>
                                        <p:strVal val="visible"/>
                                      </p:to>
                                    </p:set>
                                    <p:animEffect transition="in" filter="dissolve">
                                      <p:cBhvr>
                                        <p:cTn id="16" dur="500"/>
                                        <p:tgtEl>
                                          <p:spTgt spid="3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3">
                                            <p:txEl>
                                              <p:pRg st="4" end="4"/>
                                            </p:txEl>
                                          </p:spTgt>
                                        </p:tgtEl>
                                        <p:attrNameLst>
                                          <p:attrName>style.visibility</p:attrName>
                                        </p:attrNameLst>
                                      </p:cBhvr>
                                      <p:to>
                                        <p:strVal val="visible"/>
                                      </p:to>
                                    </p:set>
                                    <p:animEffect transition="in" filter="dissolve">
                                      <p:cBhvr>
                                        <p:cTn id="19" dur="500"/>
                                        <p:tgtEl>
                                          <p:spTgt spid="3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3">
                                            <p:txEl>
                                              <p:pRg st="5" end="5"/>
                                            </p:txEl>
                                          </p:spTgt>
                                        </p:tgtEl>
                                        <p:attrNameLst>
                                          <p:attrName>style.visibility</p:attrName>
                                        </p:attrNameLst>
                                      </p:cBhvr>
                                      <p:to>
                                        <p:strVal val="visible"/>
                                      </p:to>
                                    </p:set>
                                    <p:animEffect transition="in" filter="dissolve">
                                      <p:cBhvr>
                                        <p:cTn id="22" dur="500"/>
                                        <p:tgtEl>
                                          <p:spTgt spid="3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4">
                                            <p:txEl>
                                              <p:pRg st="0" end="0"/>
                                            </p:txEl>
                                          </p:spTgt>
                                        </p:tgtEl>
                                        <p:attrNameLst>
                                          <p:attrName>style.visibility</p:attrName>
                                        </p:attrNameLst>
                                      </p:cBhvr>
                                      <p:to>
                                        <p:strVal val="visible"/>
                                      </p:to>
                                    </p:set>
                                    <p:animEffect transition="in" filter="wipe(left)">
                                      <p:cBhvr>
                                        <p:cTn id="27" dur="500"/>
                                        <p:tgtEl>
                                          <p:spTgt spid="3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4">
                                            <p:txEl>
                                              <p:pRg st="1" end="1"/>
                                            </p:txEl>
                                          </p:spTgt>
                                        </p:tgtEl>
                                        <p:attrNameLst>
                                          <p:attrName>style.visibility</p:attrName>
                                        </p:attrNameLst>
                                      </p:cBhvr>
                                      <p:to>
                                        <p:strVal val="visible"/>
                                      </p:to>
                                    </p:set>
                                    <p:animEffect transition="in" filter="wipe(left)">
                                      <p:cBhvr>
                                        <p:cTn id="32" dur="500"/>
                                        <p:tgtEl>
                                          <p:spTgt spid="3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4">
                                            <p:txEl>
                                              <p:pRg st="2" end="2"/>
                                            </p:txEl>
                                          </p:spTgt>
                                        </p:tgtEl>
                                        <p:attrNameLst>
                                          <p:attrName>style.visibility</p:attrName>
                                        </p:attrNameLst>
                                      </p:cBhvr>
                                      <p:to>
                                        <p:strVal val="visible"/>
                                      </p:to>
                                    </p:set>
                                    <p:animEffect transition="in" filter="wipe(left)">
                                      <p:cBhvr>
                                        <p:cTn id="37" dur="500"/>
                                        <p:tgtEl>
                                          <p:spTgt spid="3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4">
                                            <p:txEl>
                                              <p:pRg st="3" end="3"/>
                                            </p:txEl>
                                          </p:spTgt>
                                        </p:tgtEl>
                                        <p:attrNameLst>
                                          <p:attrName>style.visibility</p:attrName>
                                        </p:attrNameLst>
                                      </p:cBhvr>
                                      <p:to>
                                        <p:strVal val="visible"/>
                                      </p:to>
                                    </p:set>
                                    <p:animEffect transition="in" filter="wipe(left)">
                                      <p:cBhvr>
                                        <p:cTn id="42" dur="500"/>
                                        <p:tgtEl>
                                          <p:spTgt spid="34">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4">
                                            <p:txEl>
                                              <p:pRg st="4" end="4"/>
                                            </p:txEl>
                                          </p:spTgt>
                                        </p:tgtEl>
                                        <p:attrNameLst>
                                          <p:attrName>style.visibility</p:attrName>
                                        </p:attrNameLst>
                                      </p:cBhvr>
                                      <p:to>
                                        <p:strVal val="visible"/>
                                      </p:to>
                                    </p:set>
                                    <p:animEffect transition="in" filter="wipe(left)">
                                      <p:cBhvr>
                                        <p:cTn id="47" dur="500"/>
                                        <p:tgtEl>
                                          <p:spTgt spid="3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4">
                                            <p:txEl>
                                              <p:pRg st="5" end="5"/>
                                            </p:txEl>
                                          </p:spTgt>
                                        </p:tgtEl>
                                        <p:attrNameLst>
                                          <p:attrName>style.visibility</p:attrName>
                                        </p:attrNameLst>
                                      </p:cBhvr>
                                      <p:to>
                                        <p:strVal val="visible"/>
                                      </p:to>
                                    </p:set>
                                    <p:animEffect transition="in" filter="wipe(left)">
                                      <p:cBhvr>
                                        <p:cTn id="52" dur="500"/>
                                        <p:tgtEl>
                                          <p:spTgt spid="34">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33">
                                            <p:txEl>
                                              <p:pRg st="6" end="6"/>
                                            </p:txEl>
                                          </p:spTgt>
                                        </p:tgtEl>
                                        <p:attrNameLst>
                                          <p:attrName>style.visibility</p:attrName>
                                        </p:attrNameLst>
                                      </p:cBhvr>
                                      <p:to>
                                        <p:strVal val="visible"/>
                                      </p:to>
                                    </p:set>
                                    <p:animEffect transition="in" filter="dissolve">
                                      <p:cBhvr>
                                        <p:cTn id="57" dur="500"/>
                                        <p:tgtEl>
                                          <p:spTgt spid="33">
                                            <p:txEl>
                                              <p:pRg st="6" end="6"/>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3">
                                            <p:txEl>
                                              <p:pRg st="7" end="7"/>
                                            </p:txEl>
                                          </p:spTgt>
                                        </p:tgtEl>
                                        <p:attrNameLst>
                                          <p:attrName>style.visibility</p:attrName>
                                        </p:attrNameLst>
                                      </p:cBhvr>
                                      <p:to>
                                        <p:strVal val="visible"/>
                                      </p:to>
                                    </p:set>
                                    <p:animEffect transition="in" filter="dissolve">
                                      <p:cBhvr>
                                        <p:cTn id="60" dur="500"/>
                                        <p:tgtEl>
                                          <p:spTgt spid="33">
                                            <p:txEl>
                                              <p:pRg st="7" end="7"/>
                                            </p:txEl>
                                          </p:spTgt>
                                        </p:tgtEl>
                                      </p:cBhvr>
                                    </p:animEffect>
                                  </p:childTnLst>
                                </p:cTn>
                              </p:par>
                              <p:par>
                                <p:cTn id="61" presetID="9" presetClass="entr" presetSubtype="0" fill="hold" nodeType="withEffect">
                                  <p:stCondLst>
                                    <p:cond delay="0"/>
                                  </p:stCondLst>
                                  <p:childTnLst>
                                    <p:set>
                                      <p:cBhvr>
                                        <p:cTn id="62" dur="1" fill="hold">
                                          <p:stCondLst>
                                            <p:cond delay="0"/>
                                          </p:stCondLst>
                                        </p:cTn>
                                        <p:tgtEl>
                                          <p:spTgt spid="33">
                                            <p:txEl>
                                              <p:pRg st="8" end="8"/>
                                            </p:txEl>
                                          </p:spTgt>
                                        </p:tgtEl>
                                        <p:attrNameLst>
                                          <p:attrName>style.visibility</p:attrName>
                                        </p:attrNameLst>
                                      </p:cBhvr>
                                      <p:to>
                                        <p:strVal val="visible"/>
                                      </p:to>
                                    </p:set>
                                    <p:animEffect transition="in" filter="dissolve">
                                      <p:cBhvr>
                                        <p:cTn id="63" dur="500"/>
                                        <p:tgtEl>
                                          <p:spTgt spid="33">
                                            <p:txEl>
                                              <p:pRg st="8" end="8"/>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33">
                                            <p:txEl>
                                              <p:pRg st="9" end="9"/>
                                            </p:txEl>
                                          </p:spTgt>
                                        </p:tgtEl>
                                        <p:attrNameLst>
                                          <p:attrName>style.visibility</p:attrName>
                                        </p:attrNameLst>
                                      </p:cBhvr>
                                      <p:to>
                                        <p:strVal val="visible"/>
                                      </p:to>
                                    </p:set>
                                    <p:animEffect transition="in" filter="dissolve">
                                      <p:cBhvr>
                                        <p:cTn id="66" dur="500"/>
                                        <p:tgtEl>
                                          <p:spTgt spid="33">
                                            <p:txEl>
                                              <p:pRg st="9" end="9"/>
                                            </p:txEl>
                                          </p:spTgt>
                                        </p:tgtEl>
                                      </p:cBhvr>
                                    </p:animEffect>
                                  </p:childTnLst>
                                </p:cTn>
                              </p:par>
                              <p:par>
                                <p:cTn id="67" presetID="9" presetClass="entr" presetSubtype="0" fill="hold" nodeType="withEffect">
                                  <p:stCondLst>
                                    <p:cond delay="0"/>
                                  </p:stCondLst>
                                  <p:childTnLst>
                                    <p:set>
                                      <p:cBhvr>
                                        <p:cTn id="68" dur="1" fill="hold">
                                          <p:stCondLst>
                                            <p:cond delay="0"/>
                                          </p:stCondLst>
                                        </p:cTn>
                                        <p:tgtEl>
                                          <p:spTgt spid="33">
                                            <p:txEl>
                                              <p:pRg st="10" end="10"/>
                                            </p:txEl>
                                          </p:spTgt>
                                        </p:tgtEl>
                                        <p:attrNameLst>
                                          <p:attrName>style.visibility</p:attrName>
                                        </p:attrNameLst>
                                      </p:cBhvr>
                                      <p:to>
                                        <p:strVal val="visible"/>
                                      </p:to>
                                    </p:set>
                                    <p:animEffect transition="in" filter="dissolve">
                                      <p:cBhvr>
                                        <p:cTn id="69" dur="500"/>
                                        <p:tgtEl>
                                          <p:spTgt spid="33">
                                            <p:txEl>
                                              <p:pRg st="10" end="10"/>
                                            </p:txEl>
                                          </p:spTgt>
                                        </p:tgtEl>
                                      </p:cBhvr>
                                    </p:animEffect>
                                  </p:childTnLst>
                                </p:cTn>
                              </p:par>
                              <p:par>
                                <p:cTn id="70" presetID="9" presetClass="entr" presetSubtype="0" fill="hold" nodeType="withEffect">
                                  <p:stCondLst>
                                    <p:cond delay="0"/>
                                  </p:stCondLst>
                                  <p:childTnLst>
                                    <p:set>
                                      <p:cBhvr>
                                        <p:cTn id="71" dur="1" fill="hold">
                                          <p:stCondLst>
                                            <p:cond delay="0"/>
                                          </p:stCondLst>
                                        </p:cTn>
                                        <p:tgtEl>
                                          <p:spTgt spid="33">
                                            <p:txEl>
                                              <p:pRg st="11" end="11"/>
                                            </p:txEl>
                                          </p:spTgt>
                                        </p:tgtEl>
                                        <p:attrNameLst>
                                          <p:attrName>style.visibility</p:attrName>
                                        </p:attrNameLst>
                                      </p:cBhvr>
                                      <p:to>
                                        <p:strVal val="visible"/>
                                      </p:to>
                                    </p:set>
                                    <p:animEffect transition="in" filter="dissolve">
                                      <p:cBhvr>
                                        <p:cTn id="72" dur="500"/>
                                        <p:tgtEl>
                                          <p:spTgt spid="33">
                                            <p:txEl>
                                              <p:pRg st="11" end="11"/>
                                            </p:txEl>
                                          </p:spTgt>
                                        </p:tgtEl>
                                      </p:cBhvr>
                                    </p:animEffect>
                                  </p:childTnLst>
                                </p:cTn>
                              </p:par>
                              <p:par>
                                <p:cTn id="73" presetID="9" presetClass="entr" presetSubtype="0" fill="hold" nodeType="withEffect">
                                  <p:stCondLst>
                                    <p:cond delay="0"/>
                                  </p:stCondLst>
                                  <p:childTnLst>
                                    <p:set>
                                      <p:cBhvr>
                                        <p:cTn id="74" dur="1" fill="hold">
                                          <p:stCondLst>
                                            <p:cond delay="0"/>
                                          </p:stCondLst>
                                        </p:cTn>
                                        <p:tgtEl>
                                          <p:spTgt spid="33">
                                            <p:txEl>
                                              <p:pRg st="12" end="12"/>
                                            </p:txEl>
                                          </p:spTgt>
                                        </p:tgtEl>
                                        <p:attrNameLst>
                                          <p:attrName>style.visibility</p:attrName>
                                        </p:attrNameLst>
                                      </p:cBhvr>
                                      <p:to>
                                        <p:strVal val="visible"/>
                                      </p:to>
                                    </p:set>
                                    <p:animEffect transition="in" filter="dissolve">
                                      <p:cBhvr>
                                        <p:cTn id="75" dur="500"/>
                                        <p:tgtEl>
                                          <p:spTgt spid="33">
                                            <p:txEl>
                                              <p:pRg st="12" end="12"/>
                                            </p:txEl>
                                          </p:spTgt>
                                        </p:tgtEl>
                                      </p:cBhvr>
                                    </p:animEffect>
                                  </p:childTnLst>
                                </p:cTn>
                              </p:par>
                              <p:par>
                                <p:cTn id="76" presetID="9" presetClass="entr" presetSubtype="0" fill="hold" nodeType="withEffect">
                                  <p:stCondLst>
                                    <p:cond delay="0"/>
                                  </p:stCondLst>
                                  <p:childTnLst>
                                    <p:set>
                                      <p:cBhvr>
                                        <p:cTn id="77" dur="1" fill="hold">
                                          <p:stCondLst>
                                            <p:cond delay="0"/>
                                          </p:stCondLst>
                                        </p:cTn>
                                        <p:tgtEl>
                                          <p:spTgt spid="33">
                                            <p:txEl>
                                              <p:pRg st="13" end="13"/>
                                            </p:txEl>
                                          </p:spTgt>
                                        </p:tgtEl>
                                        <p:attrNameLst>
                                          <p:attrName>style.visibility</p:attrName>
                                        </p:attrNameLst>
                                      </p:cBhvr>
                                      <p:to>
                                        <p:strVal val="visible"/>
                                      </p:to>
                                    </p:set>
                                    <p:animEffect transition="in" filter="dissolve">
                                      <p:cBhvr>
                                        <p:cTn id="78" dur="500"/>
                                        <p:tgtEl>
                                          <p:spTgt spid="33">
                                            <p:txEl>
                                              <p:pRg st="13" end="13"/>
                                            </p:txEl>
                                          </p:spTgt>
                                        </p:tgtEl>
                                      </p:cBhvr>
                                    </p:animEffect>
                                  </p:childTnLst>
                                </p:cTn>
                              </p:par>
                              <p:par>
                                <p:cTn id="79" presetID="9" presetClass="entr" presetSubtype="0" fill="hold" nodeType="withEffect">
                                  <p:stCondLst>
                                    <p:cond delay="0"/>
                                  </p:stCondLst>
                                  <p:childTnLst>
                                    <p:set>
                                      <p:cBhvr>
                                        <p:cTn id="80" dur="1" fill="hold">
                                          <p:stCondLst>
                                            <p:cond delay="0"/>
                                          </p:stCondLst>
                                        </p:cTn>
                                        <p:tgtEl>
                                          <p:spTgt spid="33">
                                            <p:txEl>
                                              <p:pRg st="14" end="14"/>
                                            </p:txEl>
                                          </p:spTgt>
                                        </p:tgtEl>
                                        <p:attrNameLst>
                                          <p:attrName>style.visibility</p:attrName>
                                        </p:attrNameLst>
                                      </p:cBhvr>
                                      <p:to>
                                        <p:strVal val="visible"/>
                                      </p:to>
                                    </p:set>
                                    <p:animEffect transition="in" filter="dissolve">
                                      <p:cBhvr>
                                        <p:cTn id="81" dur="500"/>
                                        <p:tgtEl>
                                          <p:spTgt spid="33">
                                            <p:txEl>
                                              <p:pRg st="14" end="14"/>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4">
                                            <p:txEl>
                                              <p:pRg st="6" end="6"/>
                                            </p:txEl>
                                          </p:spTgt>
                                        </p:tgtEl>
                                        <p:attrNameLst>
                                          <p:attrName>style.visibility</p:attrName>
                                        </p:attrNameLst>
                                      </p:cBhvr>
                                      <p:to>
                                        <p:strVal val="visible"/>
                                      </p:to>
                                    </p:set>
                                    <p:animEffect transition="in" filter="wipe(left)">
                                      <p:cBhvr>
                                        <p:cTn id="86" dur="500"/>
                                        <p:tgtEl>
                                          <p:spTgt spid="34">
                                            <p:txEl>
                                              <p:pRg st="6" end="6"/>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4">
                                            <p:txEl>
                                              <p:pRg st="7" end="7"/>
                                            </p:txEl>
                                          </p:spTgt>
                                        </p:tgtEl>
                                        <p:attrNameLst>
                                          <p:attrName>style.visibility</p:attrName>
                                        </p:attrNameLst>
                                      </p:cBhvr>
                                      <p:to>
                                        <p:strVal val="visible"/>
                                      </p:to>
                                    </p:set>
                                    <p:animEffect transition="in" filter="wipe(left)">
                                      <p:cBhvr>
                                        <p:cTn id="91" dur="500"/>
                                        <p:tgtEl>
                                          <p:spTgt spid="34">
                                            <p:txEl>
                                              <p:pRg st="7" end="7"/>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34">
                                            <p:txEl>
                                              <p:pRg st="8" end="8"/>
                                            </p:txEl>
                                          </p:spTgt>
                                        </p:tgtEl>
                                        <p:attrNameLst>
                                          <p:attrName>style.visibility</p:attrName>
                                        </p:attrNameLst>
                                      </p:cBhvr>
                                      <p:to>
                                        <p:strVal val="visible"/>
                                      </p:to>
                                    </p:set>
                                    <p:animEffect transition="in" filter="wipe(left)">
                                      <p:cBhvr>
                                        <p:cTn id="96" dur="500"/>
                                        <p:tgtEl>
                                          <p:spTgt spid="34">
                                            <p:txEl>
                                              <p:pRg st="8" end="8"/>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34">
                                            <p:txEl>
                                              <p:pRg st="9" end="9"/>
                                            </p:txEl>
                                          </p:spTgt>
                                        </p:tgtEl>
                                        <p:attrNameLst>
                                          <p:attrName>style.visibility</p:attrName>
                                        </p:attrNameLst>
                                      </p:cBhvr>
                                      <p:to>
                                        <p:strVal val="visible"/>
                                      </p:to>
                                    </p:set>
                                    <p:animEffect transition="in" filter="wipe(left)">
                                      <p:cBhvr>
                                        <p:cTn id="101" dur="500"/>
                                        <p:tgtEl>
                                          <p:spTgt spid="34">
                                            <p:txEl>
                                              <p:pRg st="9" end="9"/>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34">
                                            <p:txEl>
                                              <p:pRg st="10" end="10"/>
                                            </p:txEl>
                                          </p:spTgt>
                                        </p:tgtEl>
                                        <p:attrNameLst>
                                          <p:attrName>style.visibility</p:attrName>
                                        </p:attrNameLst>
                                      </p:cBhvr>
                                      <p:to>
                                        <p:strVal val="visible"/>
                                      </p:to>
                                    </p:set>
                                    <p:animEffect transition="in" filter="wipe(left)">
                                      <p:cBhvr>
                                        <p:cTn id="106" dur="500"/>
                                        <p:tgtEl>
                                          <p:spTgt spid="34">
                                            <p:txEl>
                                              <p:pRg st="10" end="10"/>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34">
                                            <p:txEl>
                                              <p:pRg st="11" end="11"/>
                                            </p:txEl>
                                          </p:spTgt>
                                        </p:tgtEl>
                                        <p:attrNameLst>
                                          <p:attrName>style.visibility</p:attrName>
                                        </p:attrNameLst>
                                      </p:cBhvr>
                                      <p:to>
                                        <p:strVal val="visible"/>
                                      </p:to>
                                    </p:set>
                                    <p:animEffect transition="in" filter="wipe(left)">
                                      <p:cBhvr>
                                        <p:cTn id="111" dur="500"/>
                                        <p:tgtEl>
                                          <p:spTgt spid="34">
                                            <p:txEl>
                                              <p:pRg st="11" end="11"/>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34">
                                            <p:txEl>
                                              <p:pRg st="12" end="12"/>
                                            </p:txEl>
                                          </p:spTgt>
                                        </p:tgtEl>
                                        <p:attrNameLst>
                                          <p:attrName>style.visibility</p:attrName>
                                        </p:attrNameLst>
                                      </p:cBhvr>
                                      <p:to>
                                        <p:strVal val="visible"/>
                                      </p:to>
                                    </p:set>
                                    <p:animEffect transition="in" filter="wipe(left)">
                                      <p:cBhvr>
                                        <p:cTn id="116" dur="500"/>
                                        <p:tgtEl>
                                          <p:spTgt spid="34">
                                            <p:txEl>
                                              <p:pRg st="12" end="12"/>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34">
                                            <p:txEl>
                                              <p:pRg st="13" end="13"/>
                                            </p:txEl>
                                          </p:spTgt>
                                        </p:tgtEl>
                                        <p:attrNameLst>
                                          <p:attrName>style.visibility</p:attrName>
                                        </p:attrNameLst>
                                      </p:cBhvr>
                                      <p:to>
                                        <p:strVal val="visible"/>
                                      </p:to>
                                    </p:set>
                                    <p:animEffect transition="in" filter="wipe(left)">
                                      <p:cBhvr>
                                        <p:cTn id="121" dur="500"/>
                                        <p:tgtEl>
                                          <p:spTgt spid="34">
                                            <p:txEl>
                                              <p:pRg st="13" end="13"/>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34">
                                            <p:txEl>
                                              <p:pRg st="14" end="14"/>
                                            </p:txEl>
                                          </p:spTgt>
                                        </p:tgtEl>
                                        <p:attrNameLst>
                                          <p:attrName>style.visibility</p:attrName>
                                        </p:attrNameLst>
                                      </p:cBhvr>
                                      <p:to>
                                        <p:strVal val="visible"/>
                                      </p:to>
                                    </p:set>
                                    <p:animEffect transition="in" filter="wipe(left)">
                                      <p:cBhvr>
                                        <p:cTn id="126" dur="500"/>
                                        <p:tgtEl>
                                          <p:spTgt spid="34">
                                            <p:txEl>
                                              <p:pRg st="14" end="14"/>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nodeType="click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dissolve">
                                      <p:cBhvr>
                                        <p:cTn id="131" dur="500"/>
                                        <p:tgtEl>
                                          <p:spTgt spid="37"/>
                                        </p:tgtEl>
                                      </p:cBhvr>
                                    </p:animEffect>
                                  </p:childTnLst>
                                </p:cTn>
                              </p:par>
                            </p:childTnLst>
                          </p:cTn>
                        </p:par>
                        <p:par>
                          <p:cTn id="132" fill="hold">
                            <p:stCondLst>
                              <p:cond delay="500"/>
                            </p:stCondLst>
                            <p:childTnLst>
                              <p:par>
                                <p:cTn id="133" presetID="22" presetClass="entr" presetSubtype="2" fill="hold" grpId="0" nodeType="afterEffect">
                                  <p:stCondLst>
                                    <p:cond delay="0"/>
                                  </p:stCondLst>
                                  <p:childTnLst>
                                    <p:set>
                                      <p:cBhvr>
                                        <p:cTn id="134" dur="1" fill="hold">
                                          <p:stCondLst>
                                            <p:cond delay="0"/>
                                          </p:stCondLst>
                                        </p:cTn>
                                        <p:tgtEl>
                                          <p:spTgt spid="35"/>
                                        </p:tgtEl>
                                        <p:attrNameLst>
                                          <p:attrName>style.visibility</p:attrName>
                                        </p:attrNameLst>
                                      </p:cBhvr>
                                      <p:to>
                                        <p:strVal val="visible"/>
                                      </p:to>
                                    </p:set>
                                    <p:animEffect transition="in" filter="wipe(right)">
                                      <p:cBhvr>
                                        <p:cTn id="135" dur="500"/>
                                        <p:tgtEl>
                                          <p:spTgt spid="35"/>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36"/>
                                        </p:tgtEl>
                                        <p:attrNameLst>
                                          <p:attrName>style.visibility</p:attrName>
                                        </p:attrNameLst>
                                      </p:cBhvr>
                                      <p:to>
                                        <p:strVal val="visible"/>
                                      </p:to>
                                    </p:set>
                                    <p:animEffect transition="in" filter="wipe(left)">
                                      <p:cBhvr>
                                        <p:cTn id="13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769B5-58F2-9D41-BAB0-940E02F63244}"/>
              </a:ext>
            </a:extLst>
          </p:cNvPr>
          <p:cNvSpPr>
            <a:spLocks noGrp="1"/>
          </p:cNvSpPr>
          <p:nvPr>
            <p:ph type="title"/>
          </p:nvPr>
        </p:nvSpPr>
        <p:spPr/>
        <p:txBody>
          <a:bodyPr/>
          <a:lstStyle/>
          <a:p>
            <a:r>
              <a:rPr lang="en-US" dirty="0"/>
              <a:t>KL Algorithm Walkthrough – 3</a:t>
            </a:r>
          </a:p>
        </p:txBody>
      </p:sp>
      <p:grpSp>
        <p:nvGrpSpPr>
          <p:cNvPr id="26" name="Group 38">
            <a:extLst>
              <a:ext uri="{FF2B5EF4-FFF2-40B4-BE49-F238E27FC236}">
                <a16:creationId xmlns:a16="http://schemas.microsoft.com/office/drawing/2014/main" id="{5F117756-419E-D546-A202-E074542F83D4}"/>
              </a:ext>
            </a:extLst>
          </p:cNvPr>
          <p:cNvGrpSpPr>
            <a:grpSpLocks/>
          </p:cNvGrpSpPr>
          <p:nvPr/>
        </p:nvGrpSpPr>
        <p:grpSpPr bwMode="auto">
          <a:xfrm>
            <a:off x="2898320" y="2481948"/>
            <a:ext cx="1714500" cy="2438400"/>
            <a:chOff x="852" y="1488"/>
            <a:chExt cx="1080" cy="1536"/>
          </a:xfrm>
        </p:grpSpPr>
        <p:sp>
          <p:nvSpPr>
            <p:cNvPr id="27" name="Oval 5">
              <a:extLst>
                <a:ext uri="{FF2B5EF4-FFF2-40B4-BE49-F238E27FC236}">
                  <a16:creationId xmlns:a16="http://schemas.microsoft.com/office/drawing/2014/main" id="{C0066DAC-168D-B842-B701-0110FC296D87}"/>
                </a:ext>
              </a:extLst>
            </p:cNvPr>
            <p:cNvSpPr>
              <a:spLocks noChangeArrowheads="1"/>
            </p:cNvSpPr>
            <p:nvPr/>
          </p:nvSpPr>
          <p:spPr bwMode="auto">
            <a:xfrm>
              <a:off x="864" y="2640"/>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1</a:t>
              </a:r>
            </a:p>
          </p:txBody>
        </p:sp>
        <p:sp>
          <p:nvSpPr>
            <p:cNvPr id="28" name="Oval 6">
              <a:extLst>
                <a:ext uri="{FF2B5EF4-FFF2-40B4-BE49-F238E27FC236}">
                  <a16:creationId xmlns:a16="http://schemas.microsoft.com/office/drawing/2014/main" id="{A17EF2B7-8DAF-7A42-9A8A-1FBCF25B06FB}"/>
                </a:ext>
              </a:extLst>
            </p:cNvPr>
            <p:cNvSpPr>
              <a:spLocks noChangeArrowheads="1"/>
            </p:cNvSpPr>
            <p:nvPr/>
          </p:nvSpPr>
          <p:spPr bwMode="auto">
            <a:xfrm>
              <a:off x="864"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29" name="Oval 7">
              <a:extLst>
                <a:ext uri="{FF2B5EF4-FFF2-40B4-BE49-F238E27FC236}">
                  <a16:creationId xmlns:a16="http://schemas.microsoft.com/office/drawing/2014/main" id="{E7AF372E-A3DA-5A4E-962E-E1720E43D4D9}"/>
                </a:ext>
              </a:extLst>
            </p:cNvPr>
            <p:cNvSpPr>
              <a:spLocks noChangeArrowheads="1"/>
            </p:cNvSpPr>
            <p:nvPr/>
          </p:nvSpPr>
          <p:spPr bwMode="auto">
            <a:xfrm>
              <a:off x="864"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30" name="Oval 8">
              <a:extLst>
                <a:ext uri="{FF2B5EF4-FFF2-40B4-BE49-F238E27FC236}">
                  <a16:creationId xmlns:a16="http://schemas.microsoft.com/office/drawing/2014/main" id="{A777E0C8-E0B1-9D4A-8711-D3CAB62E48EB}"/>
                </a:ext>
              </a:extLst>
            </p:cNvPr>
            <p:cNvSpPr>
              <a:spLocks noChangeArrowheads="1"/>
            </p:cNvSpPr>
            <p:nvPr/>
          </p:nvSpPr>
          <p:spPr bwMode="auto">
            <a:xfrm>
              <a:off x="1632" y="158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4</a:t>
              </a:r>
            </a:p>
          </p:txBody>
        </p:sp>
        <p:sp>
          <p:nvSpPr>
            <p:cNvPr id="31" name="Oval 9">
              <a:extLst>
                <a:ext uri="{FF2B5EF4-FFF2-40B4-BE49-F238E27FC236}">
                  <a16:creationId xmlns:a16="http://schemas.microsoft.com/office/drawing/2014/main" id="{F4120250-9788-6648-ACDD-8DE9147117DA}"/>
                </a:ext>
              </a:extLst>
            </p:cNvPr>
            <p:cNvSpPr>
              <a:spLocks noChangeArrowheads="1"/>
            </p:cNvSpPr>
            <p:nvPr/>
          </p:nvSpPr>
          <p:spPr bwMode="auto">
            <a:xfrm>
              <a:off x="1632"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32" name="Oval 10">
              <a:extLst>
                <a:ext uri="{FF2B5EF4-FFF2-40B4-BE49-F238E27FC236}">
                  <a16:creationId xmlns:a16="http://schemas.microsoft.com/office/drawing/2014/main" id="{64C12DDA-26B1-D64B-8319-84D0F3F32304}"/>
                </a:ext>
              </a:extLst>
            </p:cNvPr>
            <p:cNvSpPr>
              <a:spLocks noChangeArrowheads="1"/>
            </p:cNvSpPr>
            <p:nvPr/>
          </p:nvSpPr>
          <p:spPr bwMode="auto">
            <a:xfrm>
              <a:off x="1632"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33" name="AutoShape 11">
              <a:extLst>
                <a:ext uri="{FF2B5EF4-FFF2-40B4-BE49-F238E27FC236}">
                  <a16:creationId xmlns:a16="http://schemas.microsoft.com/office/drawing/2014/main" id="{89CC9832-476A-3F4E-9632-5AF22B628CEA}"/>
                </a:ext>
              </a:extLst>
            </p:cNvPr>
            <p:cNvCxnSpPr>
              <a:cxnSpLocks noChangeShapeType="1"/>
              <a:stCxn id="28" idx="4"/>
              <a:endCxn id="29" idx="0"/>
            </p:cNvCxnSpPr>
            <p:nvPr/>
          </p:nvCxnSpPr>
          <p:spPr bwMode="auto">
            <a:xfrm rot="5400000">
              <a:off x="894" y="199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AutoShape 14">
              <a:extLst>
                <a:ext uri="{FF2B5EF4-FFF2-40B4-BE49-F238E27FC236}">
                  <a16:creationId xmlns:a16="http://schemas.microsoft.com/office/drawing/2014/main" id="{5839FF0B-5B74-F346-806A-10739F4F94A0}"/>
                </a:ext>
              </a:extLst>
            </p:cNvPr>
            <p:cNvCxnSpPr>
              <a:cxnSpLocks noChangeShapeType="1"/>
              <a:stCxn id="31" idx="4"/>
              <a:endCxn id="32" idx="0"/>
            </p:cNvCxnSpPr>
            <p:nvPr/>
          </p:nvCxnSpPr>
          <p:spPr bwMode="auto">
            <a:xfrm rot="5400000">
              <a:off x="1662" y="2520"/>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Line 17">
              <a:extLst>
                <a:ext uri="{FF2B5EF4-FFF2-40B4-BE49-F238E27FC236}">
                  <a16:creationId xmlns:a16="http://schemas.microsoft.com/office/drawing/2014/main" id="{94F6D772-016F-D54A-8728-C8B689FEA620}"/>
                </a:ext>
              </a:extLst>
            </p:cNvPr>
            <p:cNvSpPr>
              <a:spLocks noChangeShapeType="1"/>
            </p:cNvSpPr>
            <p:nvPr/>
          </p:nvSpPr>
          <p:spPr bwMode="auto">
            <a:xfrm>
              <a:off x="1392" y="148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6" name="AutoShape 18">
              <a:extLst>
                <a:ext uri="{FF2B5EF4-FFF2-40B4-BE49-F238E27FC236}">
                  <a16:creationId xmlns:a16="http://schemas.microsoft.com/office/drawing/2014/main" id="{AA1F2143-3765-704B-882B-CEF434DCC2A1}"/>
                </a:ext>
              </a:extLst>
            </p:cNvPr>
            <p:cNvCxnSpPr>
              <a:cxnSpLocks noChangeShapeType="1"/>
              <a:stCxn id="28" idx="2"/>
              <a:endCxn id="27" idx="2"/>
            </p:cNvCxnSpPr>
            <p:nvPr/>
          </p:nvCxnSpPr>
          <p:spPr bwMode="auto">
            <a:xfrm rot="10800000" flipV="1">
              <a:off x="852" y="1728"/>
              <a:ext cx="6" cy="1056"/>
            </a:xfrm>
            <a:prstGeom prst="curvedConnector3">
              <a:avLst>
                <a:gd name="adj1" fmla="val 23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AutoShape 19">
              <a:extLst>
                <a:ext uri="{FF2B5EF4-FFF2-40B4-BE49-F238E27FC236}">
                  <a16:creationId xmlns:a16="http://schemas.microsoft.com/office/drawing/2014/main" id="{3A852725-1645-F440-8F27-18C3FE9B1958}"/>
                </a:ext>
              </a:extLst>
            </p:cNvPr>
            <p:cNvCxnSpPr>
              <a:cxnSpLocks noChangeShapeType="1"/>
              <a:stCxn id="28" idx="6"/>
              <a:endCxn id="30" idx="2"/>
            </p:cNvCxnSpPr>
            <p:nvPr/>
          </p:nvCxnSpPr>
          <p:spPr bwMode="auto">
            <a:xfrm>
              <a:off x="1158" y="1728"/>
              <a:ext cx="462"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AutoShape 20">
              <a:extLst>
                <a:ext uri="{FF2B5EF4-FFF2-40B4-BE49-F238E27FC236}">
                  <a16:creationId xmlns:a16="http://schemas.microsoft.com/office/drawing/2014/main" id="{FFCB2F3C-56AF-7948-ADA5-E5B1921BB28E}"/>
                </a:ext>
              </a:extLst>
            </p:cNvPr>
            <p:cNvCxnSpPr>
              <a:cxnSpLocks noChangeShapeType="1"/>
              <a:stCxn id="30" idx="6"/>
              <a:endCxn id="31" idx="6"/>
            </p:cNvCxnSpPr>
            <p:nvPr/>
          </p:nvCxnSpPr>
          <p:spPr bwMode="auto">
            <a:xfrm flipH="1">
              <a:off x="1926" y="1728"/>
              <a:ext cx="6" cy="528"/>
            </a:xfrm>
            <a:prstGeom prst="curvedConnector3">
              <a:avLst>
                <a:gd name="adj1" fmla="val -22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AutoShape 21">
              <a:extLst>
                <a:ext uri="{FF2B5EF4-FFF2-40B4-BE49-F238E27FC236}">
                  <a16:creationId xmlns:a16="http://schemas.microsoft.com/office/drawing/2014/main" id="{FD123532-033B-6347-94C9-0472C82794F9}"/>
                </a:ext>
              </a:extLst>
            </p:cNvPr>
            <p:cNvCxnSpPr>
              <a:cxnSpLocks noChangeShapeType="1"/>
              <a:stCxn id="30" idx="6"/>
              <a:endCxn id="32" idx="6"/>
            </p:cNvCxnSpPr>
            <p:nvPr/>
          </p:nvCxnSpPr>
          <p:spPr bwMode="auto">
            <a:xfrm flipH="1">
              <a:off x="1926" y="1728"/>
              <a:ext cx="6" cy="1056"/>
            </a:xfrm>
            <a:prstGeom prst="curvedConnector3">
              <a:avLst>
                <a:gd name="adj1" fmla="val -435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0" name="Rectangle 27">
            <a:extLst>
              <a:ext uri="{FF2B5EF4-FFF2-40B4-BE49-F238E27FC236}">
                <a16:creationId xmlns:a16="http://schemas.microsoft.com/office/drawing/2014/main" id="{C5974055-F2E1-9E43-9917-2D84FCCEBA36}"/>
              </a:ext>
            </a:extLst>
          </p:cNvPr>
          <p:cNvSpPr txBox="1">
            <a:spLocks noChangeArrowheads="1"/>
          </p:cNvSpPr>
          <p:nvPr/>
        </p:nvSpPr>
        <p:spPr>
          <a:xfrm>
            <a:off x="5736770" y="1643748"/>
            <a:ext cx="4113213" cy="471328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000" dirty="0">
                <a:ea typeface="新細明體" panose="02020500000000000000" pitchFamily="18" charset="-120"/>
              </a:rPr>
              <a:t>D</a:t>
            </a:r>
            <a:r>
              <a:rPr lang="en-US" altLang="zh-TW" sz="2000" baseline="-25000" dirty="0">
                <a:ea typeface="新細明體" panose="02020500000000000000" pitchFamily="18" charset="-120"/>
              </a:rPr>
              <a:t>2</a:t>
            </a:r>
            <a:r>
              <a:rPr lang="en-US" altLang="zh-TW" sz="2000" dirty="0">
                <a:ea typeface="新細明體" panose="02020500000000000000" pitchFamily="18" charset="-120"/>
              </a:rPr>
              <a:t> =</a:t>
            </a:r>
          </a:p>
          <a:p>
            <a:r>
              <a:rPr lang="en-US" altLang="zh-TW" sz="2000" dirty="0">
                <a:ea typeface="新細明體" panose="02020500000000000000" pitchFamily="18" charset="-120"/>
              </a:rPr>
              <a:t>D</a:t>
            </a:r>
            <a:r>
              <a:rPr lang="en-US" altLang="zh-TW" sz="2000" baseline="-25000" dirty="0">
                <a:ea typeface="新細明體" panose="02020500000000000000" pitchFamily="18" charset="-120"/>
              </a:rPr>
              <a:t>3</a:t>
            </a:r>
            <a:r>
              <a:rPr lang="en-US" altLang="zh-TW" sz="2000" dirty="0">
                <a:ea typeface="新細明體" panose="02020500000000000000" pitchFamily="18" charset="-120"/>
              </a:rPr>
              <a:t> =</a:t>
            </a:r>
          </a:p>
          <a:p>
            <a:r>
              <a:rPr lang="en-US" altLang="zh-TW" sz="2000" dirty="0">
                <a:ea typeface="新細明體" panose="02020500000000000000" pitchFamily="18" charset="-120"/>
              </a:rPr>
              <a:t>D</a:t>
            </a:r>
            <a:r>
              <a:rPr lang="en-US" altLang="zh-TW" sz="2000" baseline="-25000" dirty="0">
                <a:ea typeface="新細明體" panose="02020500000000000000" pitchFamily="18" charset="-120"/>
              </a:rPr>
              <a:t>5</a:t>
            </a:r>
            <a:r>
              <a:rPr lang="en-US" altLang="zh-TW" sz="2000" dirty="0">
                <a:ea typeface="新細明體" panose="02020500000000000000" pitchFamily="18" charset="-120"/>
              </a:rPr>
              <a:t> =</a:t>
            </a:r>
          </a:p>
          <a:p>
            <a:r>
              <a:rPr lang="en-US" altLang="zh-TW" sz="2000" dirty="0">
                <a:ea typeface="新細明體" panose="02020500000000000000" pitchFamily="18" charset="-120"/>
              </a:rPr>
              <a:t>D</a:t>
            </a:r>
            <a:r>
              <a:rPr lang="en-US" altLang="zh-TW" sz="2000" baseline="-25000" dirty="0">
                <a:ea typeface="新細明體" panose="02020500000000000000" pitchFamily="18" charset="-120"/>
              </a:rPr>
              <a:t>6</a:t>
            </a:r>
            <a:r>
              <a:rPr lang="en-US" altLang="zh-TW" sz="2000" dirty="0">
                <a:ea typeface="新細明體" panose="02020500000000000000" pitchFamily="18" charset="-120"/>
              </a:rPr>
              <a:t> =</a:t>
            </a:r>
          </a:p>
          <a:p>
            <a:r>
              <a:rPr lang="en-US" altLang="zh-TW" sz="2000" dirty="0">
                <a:ea typeface="新細明體" panose="02020500000000000000" pitchFamily="18" charset="-120"/>
              </a:rPr>
              <a:t>gain(2, 5) =</a:t>
            </a:r>
          </a:p>
          <a:p>
            <a:r>
              <a:rPr lang="en-US" altLang="zh-TW" sz="2000" dirty="0">
                <a:ea typeface="新細明體" panose="02020500000000000000" pitchFamily="18" charset="-120"/>
              </a:rPr>
              <a:t>gain(2, 6) =</a:t>
            </a:r>
          </a:p>
          <a:p>
            <a:r>
              <a:rPr lang="en-US" altLang="zh-TW" sz="2000" dirty="0">
                <a:ea typeface="新細明體" panose="02020500000000000000" pitchFamily="18" charset="-120"/>
              </a:rPr>
              <a:t>gain(3, 5) =</a:t>
            </a:r>
          </a:p>
          <a:p>
            <a:r>
              <a:rPr lang="en-US" altLang="zh-TW" sz="2000" dirty="0">
                <a:ea typeface="新細明體" panose="02020500000000000000" pitchFamily="18" charset="-120"/>
              </a:rPr>
              <a:t>gain(3, 6) =</a:t>
            </a:r>
          </a:p>
        </p:txBody>
      </p:sp>
      <p:sp>
        <p:nvSpPr>
          <p:cNvPr id="41" name="Rectangle 29">
            <a:extLst>
              <a:ext uri="{FF2B5EF4-FFF2-40B4-BE49-F238E27FC236}">
                <a16:creationId xmlns:a16="http://schemas.microsoft.com/office/drawing/2014/main" id="{6F7BAE2C-523D-0549-BFBB-9695AC19F497}"/>
              </a:ext>
            </a:extLst>
          </p:cNvPr>
          <p:cNvSpPr>
            <a:spLocks noChangeArrowheads="1"/>
          </p:cNvSpPr>
          <p:nvPr/>
        </p:nvSpPr>
        <p:spPr bwMode="auto">
          <a:xfrm>
            <a:off x="5580853" y="1643748"/>
            <a:ext cx="4113213" cy="3570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r>
              <a:rPr lang="en-US" altLang="zh-TW" sz="2100" dirty="0">
                <a:ea typeface="新細明體" panose="02020500000000000000" pitchFamily="18" charset="-120"/>
              </a:rPr>
              <a:t>               1 – 2 = -1</a:t>
            </a:r>
          </a:p>
          <a:p>
            <a:pPr eaLnBrk="1" hangingPunct="1">
              <a:buFont typeface="Wingdings" pitchFamily="2" charset="2"/>
              <a:buNone/>
            </a:pPr>
            <a:r>
              <a:rPr lang="en-US" altLang="zh-TW" sz="2100" dirty="0">
                <a:ea typeface="新細明體" panose="02020500000000000000" pitchFamily="18" charset="-120"/>
              </a:rPr>
              <a:t>               0 – 1 = -1</a:t>
            </a:r>
          </a:p>
          <a:p>
            <a:pPr eaLnBrk="1" hangingPunct="1">
              <a:buFont typeface="Wingdings" pitchFamily="2" charset="2"/>
              <a:buNone/>
            </a:pPr>
            <a:r>
              <a:rPr lang="en-US" altLang="zh-TW" sz="2100" dirty="0">
                <a:ea typeface="新細明體" panose="02020500000000000000" pitchFamily="18" charset="-120"/>
              </a:rPr>
              <a:t>               0 – 2 = -2</a:t>
            </a:r>
          </a:p>
          <a:p>
            <a:pPr eaLnBrk="1" hangingPunct="1">
              <a:buFont typeface="Wingdings" pitchFamily="2" charset="2"/>
              <a:buNone/>
            </a:pPr>
            <a:r>
              <a:rPr lang="en-US" altLang="zh-TW" sz="2100" dirty="0">
                <a:ea typeface="新細明體" panose="02020500000000000000" pitchFamily="18" charset="-120"/>
              </a:rPr>
              <a:t>               0 – 2 = -2</a:t>
            </a:r>
          </a:p>
          <a:p>
            <a:pPr eaLnBrk="1" hangingPunct="1">
              <a:buFont typeface="Wingdings" pitchFamily="2" charset="2"/>
              <a:buNone/>
            </a:pPr>
            <a:r>
              <a:rPr lang="en-US" altLang="zh-TW" sz="2100" dirty="0">
                <a:ea typeface="新細明體" panose="02020500000000000000" pitchFamily="18" charset="-120"/>
              </a:rPr>
              <a:t>                          -1 + -2 – 0 = -3</a:t>
            </a:r>
          </a:p>
          <a:p>
            <a:pPr eaLnBrk="1" hangingPunct="1">
              <a:buFont typeface="Wingdings" pitchFamily="2" charset="2"/>
              <a:buNone/>
            </a:pPr>
            <a:r>
              <a:rPr lang="en-US" altLang="zh-TW" sz="2100" dirty="0">
                <a:ea typeface="新細明體" panose="02020500000000000000" pitchFamily="18" charset="-120"/>
              </a:rPr>
              <a:t>                          -1 + -2 – 0 = -3</a:t>
            </a:r>
          </a:p>
          <a:p>
            <a:pPr eaLnBrk="1" hangingPunct="1">
              <a:buFont typeface="Wingdings" pitchFamily="2" charset="2"/>
              <a:buNone/>
            </a:pPr>
            <a:r>
              <a:rPr lang="en-US" altLang="zh-TW" sz="2100" dirty="0">
                <a:ea typeface="新細明體" panose="02020500000000000000" pitchFamily="18" charset="-120"/>
              </a:rPr>
              <a:t>                          -1 + -2 – 0 = -3</a:t>
            </a:r>
          </a:p>
          <a:p>
            <a:pPr eaLnBrk="1" hangingPunct="1">
              <a:buFont typeface="Wingdings" pitchFamily="2" charset="2"/>
              <a:buNone/>
            </a:pPr>
            <a:r>
              <a:rPr lang="en-US" altLang="zh-TW" sz="2100" dirty="0">
                <a:ea typeface="新細明體" panose="02020500000000000000" pitchFamily="18" charset="-120"/>
              </a:rPr>
              <a:t>                          -1 + -2 – 0 = -3</a:t>
            </a:r>
          </a:p>
        </p:txBody>
      </p:sp>
      <p:sp>
        <p:nvSpPr>
          <p:cNvPr id="42" name="AutoShape 39">
            <a:extLst>
              <a:ext uri="{FF2B5EF4-FFF2-40B4-BE49-F238E27FC236}">
                <a16:creationId xmlns:a16="http://schemas.microsoft.com/office/drawing/2014/main" id="{4F792A51-338C-EE45-80BB-2552371E99E5}"/>
              </a:ext>
            </a:extLst>
          </p:cNvPr>
          <p:cNvSpPr>
            <a:spLocks noChangeArrowheads="1"/>
          </p:cNvSpPr>
          <p:nvPr/>
        </p:nvSpPr>
        <p:spPr bwMode="auto">
          <a:xfrm>
            <a:off x="3450770" y="3853548"/>
            <a:ext cx="685800" cy="228600"/>
          </a:xfrm>
          <a:prstGeom prst="lef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3" name="AutoShape 40">
            <a:extLst>
              <a:ext uri="{FF2B5EF4-FFF2-40B4-BE49-F238E27FC236}">
                <a16:creationId xmlns:a16="http://schemas.microsoft.com/office/drawing/2014/main" id="{AB475B88-D75C-0648-B530-F3B5666DDED4}"/>
              </a:ext>
            </a:extLst>
          </p:cNvPr>
          <p:cNvSpPr>
            <a:spLocks noChangeArrowheads="1"/>
          </p:cNvSpPr>
          <p:nvPr/>
        </p:nvSpPr>
        <p:spPr bwMode="auto">
          <a:xfrm>
            <a:off x="3450770" y="3015348"/>
            <a:ext cx="685800" cy="228600"/>
          </a:xfrm>
          <a:prstGeom prst="righ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44" name="Group 43">
            <a:extLst>
              <a:ext uri="{FF2B5EF4-FFF2-40B4-BE49-F238E27FC236}">
                <a16:creationId xmlns:a16="http://schemas.microsoft.com/office/drawing/2014/main" id="{994A6A12-A69E-1448-B76C-4C77C86499ED}"/>
              </a:ext>
            </a:extLst>
          </p:cNvPr>
          <p:cNvGrpSpPr>
            <a:grpSpLocks/>
          </p:cNvGrpSpPr>
          <p:nvPr/>
        </p:nvGrpSpPr>
        <p:grpSpPr bwMode="auto">
          <a:xfrm>
            <a:off x="2917370" y="2639453"/>
            <a:ext cx="6970713" cy="1295400"/>
            <a:chOff x="864" y="1535"/>
            <a:chExt cx="4391" cy="816"/>
          </a:xfrm>
        </p:grpSpPr>
        <p:sp>
          <p:nvSpPr>
            <p:cNvPr id="45" name="Rectangle 31">
              <a:extLst>
                <a:ext uri="{FF2B5EF4-FFF2-40B4-BE49-F238E27FC236}">
                  <a16:creationId xmlns:a16="http://schemas.microsoft.com/office/drawing/2014/main" id="{2FD9D59E-00B5-894F-920E-1162DC64E795}"/>
                </a:ext>
              </a:extLst>
            </p:cNvPr>
            <p:cNvSpPr>
              <a:spLocks noChangeArrowheads="1"/>
            </p:cNvSpPr>
            <p:nvPr/>
          </p:nvSpPr>
          <p:spPr bwMode="auto">
            <a:xfrm>
              <a:off x="2640" y="1920"/>
              <a:ext cx="2352" cy="192"/>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6" name="Oval 36">
              <a:extLst>
                <a:ext uri="{FF2B5EF4-FFF2-40B4-BE49-F238E27FC236}">
                  <a16:creationId xmlns:a16="http://schemas.microsoft.com/office/drawing/2014/main" id="{96BDF189-3DE8-EF44-8DEB-B701410A8F12}"/>
                </a:ext>
              </a:extLst>
            </p:cNvPr>
            <p:cNvSpPr>
              <a:spLocks noChangeArrowheads="1"/>
            </p:cNvSpPr>
            <p:nvPr/>
          </p:nvSpPr>
          <p:spPr bwMode="auto">
            <a:xfrm>
              <a:off x="864" y="1535"/>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2</a:t>
              </a:r>
            </a:p>
          </p:txBody>
        </p:sp>
        <p:sp>
          <p:nvSpPr>
            <p:cNvPr id="47" name="Oval 37">
              <a:extLst>
                <a:ext uri="{FF2B5EF4-FFF2-40B4-BE49-F238E27FC236}">
                  <a16:creationId xmlns:a16="http://schemas.microsoft.com/office/drawing/2014/main" id="{7E84540B-2B1C-1C4B-B70E-2D8EC816B528}"/>
                </a:ext>
              </a:extLst>
            </p:cNvPr>
            <p:cNvSpPr>
              <a:spLocks noChangeArrowheads="1"/>
            </p:cNvSpPr>
            <p:nvPr/>
          </p:nvSpPr>
          <p:spPr bwMode="auto">
            <a:xfrm>
              <a:off x="1632" y="2063"/>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5</a:t>
              </a:r>
            </a:p>
          </p:txBody>
        </p:sp>
        <p:sp>
          <p:nvSpPr>
            <p:cNvPr id="48" name="Text Box 42">
              <a:extLst>
                <a:ext uri="{FF2B5EF4-FFF2-40B4-BE49-F238E27FC236}">
                  <a16:creationId xmlns:a16="http://schemas.microsoft.com/office/drawing/2014/main" id="{D77FAD2E-9BA4-6140-8C01-68CD38C289B3}"/>
                </a:ext>
              </a:extLst>
            </p:cNvPr>
            <p:cNvSpPr txBox="1">
              <a:spLocks noChangeArrowheads="1"/>
            </p:cNvSpPr>
            <p:nvPr/>
          </p:nvSpPr>
          <p:spPr bwMode="auto">
            <a:xfrm>
              <a:off x="4992" y="1862"/>
              <a:ext cx="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sz="2000">
                  <a:solidFill>
                    <a:schemeClr val="accent2"/>
                  </a:solidFill>
                  <a:ea typeface="新細明體" panose="02020500000000000000" pitchFamily="18" charset="-120"/>
                </a:rPr>
                <a:t>g</a:t>
              </a:r>
              <a:r>
                <a:rPr lang="en-US" altLang="zh-TW" sz="2000" baseline="-25000">
                  <a:solidFill>
                    <a:schemeClr val="accent2"/>
                  </a:solidFill>
                  <a:ea typeface="新細明體" panose="02020500000000000000" pitchFamily="18" charset="-120"/>
                </a:rPr>
                <a:t>2</a:t>
              </a:r>
            </a:p>
          </p:txBody>
        </p:sp>
      </p:grpSp>
    </p:spTree>
    <p:extLst>
      <p:ext uri="{BB962C8B-B14F-4D97-AF65-F5344CB8AC3E}">
        <p14:creationId xmlns:p14="http://schemas.microsoft.com/office/powerpoint/2010/main" val="224338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dissolve">
                                      <p:cBhvr>
                                        <p:cTn id="7" dur="500"/>
                                        <p:tgtEl>
                                          <p:spTgt spid="40">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dissolve">
                                      <p:cBhvr>
                                        <p:cTn id="10" dur="500"/>
                                        <p:tgtEl>
                                          <p:spTgt spid="40">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0">
                                            <p:txEl>
                                              <p:pRg st="2" end="2"/>
                                            </p:txEl>
                                          </p:spTgt>
                                        </p:tgtEl>
                                        <p:attrNameLst>
                                          <p:attrName>style.visibility</p:attrName>
                                        </p:attrNameLst>
                                      </p:cBhvr>
                                      <p:to>
                                        <p:strVal val="visible"/>
                                      </p:to>
                                    </p:set>
                                    <p:animEffect transition="in" filter="dissolve">
                                      <p:cBhvr>
                                        <p:cTn id="13" dur="500"/>
                                        <p:tgtEl>
                                          <p:spTgt spid="40">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0">
                                            <p:txEl>
                                              <p:pRg st="3" end="3"/>
                                            </p:txEl>
                                          </p:spTgt>
                                        </p:tgtEl>
                                        <p:attrNameLst>
                                          <p:attrName>style.visibility</p:attrName>
                                        </p:attrNameLst>
                                      </p:cBhvr>
                                      <p:to>
                                        <p:strVal val="visible"/>
                                      </p:to>
                                    </p:set>
                                    <p:animEffect transition="in" filter="dissolve">
                                      <p:cBhvr>
                                        <p:cTn id="16" dur="500"/>
                                        <p:tgtEl>
                                          <p:spTgt spid="40">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1">
                                            <p:txEl>
                                              <p:pRg st="0" end="0"/>
                                            </p:txEl>
                                          </p:spTgt>
                                        </p:tgtEl>
                                        <p:attrNameLst>
                                          <p:attrName>style.visibility</p:attrName>
                                        </p:attrNameLst>
                                      </p:cBhvr>
                                      <p:to>
                                        <p:strVal val="visible"/>
                                      </p:to>
                                    </p:set>
                                    <p:animEffect transition="in" filter="wipe(left)">
                                      <p:cBhvr>
                                        <p:cTn id="21" dur="500"/>
                                        <p:tgtEl>
                                          <p:spTgt spid="4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1">
                                            <p:txEl>
                                              <p:pRg st="1" end="1"/>
                                            </p:txEl>
                                          </p:spTgt>
                                        </p:tgtEl>
                                        <p:attrNameLst>
                                          <p:attrName>style.visibility</p:attrName>
                                        </p:attrNameLst>
                                      </p:cBhvr>
                                      <p:to>
                                        <p:strVal val="visible"/>
                                      </p:to>
                                    </p:set>
                                    <p:animEffect transition="in" filter="wipe(left)">
                                      <p:cBhvr>
                                        <p:cTn id="26" dur="500"/>
                                        <p:tgtEl>
                                          <p:spTgt spid="41">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1">
                                            <p:txEl>
                                              <p:pRg st="2" end="2"/>
                                            </p:txEl>
                                          </p:spTgt>
                                        </p:tgtEl>
                                        <p:attrNameLst>
                                          <p:attrName>style.visibility</p:attrName>
                                        </p:attrNameLst>
                                      </p:cBhvr>
                                      <p:to>
                                        <p:strVal val="visible"/>
                                      </p:to>
                                    </p:set>
                                    <p:animEffect transition="in" filter="wipe(left)">
                                      <p:cBhvr>
                                        <p:cTn id="31" dur="500"/>
                                        <p:tgtEl>
                                          <p:spTgt spid="41">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1">
                                            <p:txEl>
                                              <p:pRg st="3" end="3"/>
                                            </p:txEl>
                                          </p:spTgt>
                                        </p:tgtEl>
                                        <p:attrNameLst>
                                          <p:attrName>style.visibility</p:attrName>
                                        </p:attrNameLst>
                                      </p:cBhvr>
                                      <p:to>
                                        <p:strVal val="visible"/>
                                      </p:to>
                                    </p:set>
                                    <p:animEffect transition="in" filter="wipe(left)">
                                      <p:cBhvr>
                                        <p:cTn id="36" dur="500"/>
                                        <p:tgtEl>
                                          <p:spTgt spid="41">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40">
                                            <p:txEl>
                                              <p:pRg st="4" end="4"/>
                                            </p:txEl>
                                          </p:spTgt>
                                        </p:tgtEl>
                                        <p:attrNameLst>
                                          <p:attrName>style.visibility</p:attrName>
                                        </p:attrNameLst>
                                      </p:cBhvr>
                                      <p:to>
                                        <p:strVal val="visible"/>
                                      </p:to>
                                    </p:set>
                                    <p:animEffect transition="in" filter="dissolve">
                                      <p:cBhvr>
                                        <p:cTn id="41" dur="500"/>
                                        <p:tgtEl>
                                          <p:spTgt spid="40">
                                            <p:txEl>
                                              <p:pRg st="4" end="4"/>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40">
                                            <p:txEl>
                                              <p:pRg st="5" end="5"/>
                                            </p:txEl>
                                          </p:spTgt>
                                        </p:tgtEl>
                                        <p:attrNameLst>
                                          <p:attrName>style.visibility</p:attrName>
                                        </p:attrNameLst>
                                      </p:cBhvr>
                                      <p:to>
                                        <p:strVal val="visible"/>
                                      </p:to>
                                    </p:set>
                                    <p:animEffect transition="in" filter="dissolve">
                                      <p:cBhvr>
                                        <p:cTn id="44" dur="500"/>
                                        <p:tgtEl>
                                          <p:spTgt spid="40">
                                            <p:txEl>
                                              <p:pRg st="5" end="5"/>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40">
                                            <p:txEl>
                                              <p:pRg st="6" end="6"/>
                                            </p:txEl>
                                          </p:spTgt>
                                        </p:tgtEl>
                                        <p:attrNameLst>
                                          <p:attrName>style.visibility</p:attrName>
                                        </p:attrNameLst>
                                      </p:cBhvr>
                                      <p:to>
                                        <p:strVal val="visible"/>
                                      </p:to>
                                    </p:set>
                                    <p:animEffect transition="in" filter="dissolve">
                                      <p:cBhvr>
                                        <p:cTn id="47" dur="500"/>
                                        <p:tgtEl>
                                          <p:spTgt spid="40">
                                            <p:txEl>
                                              <p:pRg st="6" end="6"/>
                                            </p:txEl>
                                          </p:spTgt>
                                        </p:tgtEl>
                                      </p:cBhvr>
                                    </p:animEffect>
                                  </p:childTnLst>
                                </p:cTn>
                              </p:par>
                              <p:par>
                                <p:cTn id="48" presetID="9" presetClass="entr" presetSubtype="0" fill="hold" nodeType="withEffect">
                                  <p:stCondLst>
                                    <p:cond delay="0"/>
                                  </p:stCondLst>
                                  <p:childTnLst>
                                    <p:set>
                                      <p:cBhvr>
                                        <p:cTn id="49" dur="1" fill="hold">
                                          <p:stCondLst>
                                            <p:cond delay="0"/>
                                          </p:stCondLst>
                                        </p:cTn>
                                        <p:tgtEl>
                                          <p:spTgt spid="40">
                                            <p:txEl>
                                              <p:pRg st="7" end="7"/>
                                            </p:txEl>
                                          </p:spTgt>
                                        </p:tgtEl>
                                        <p:attrNameLst>
                                          <p:attrName>style.visibility</p:attrName>
                                        </p:attrNameLst>
                                      </p:cBhvr>
                                      <p:to>
                                        <p:strVal val="visible"/>
                                      </p:to>
                                    </p:set>
                                    <p:animEffect transition="in" filter="dissolve">
                                      <p:cBhvr>
                                        <p:cTn id="50" dur="500"/>
                                        <p:tgtEl>
                                          <p:spTgt spid="40">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1">
                                            <p:txEl>
                                              <p:pRg st="4" end="4"/>
                                            </p:txEl>
                                          </p:spTgt>
                                        </p:tgtEl>
                                        <p:attrNameLst>
                                          <p:attrName>style.visibility</p:attrName>
                                        </p:attrNameLst>
                                      </p:cBhvr>
                                      <p:to>
                                        <p:strVal val="visible"/>
                                      </p:to>
                                    </p:set>
                                    <p:animEffect transition="in" filter="wipe(left)">
                                      <p:cBhvr>
                                        <p:cTn id="55" dur="500"/>
                                        <p:tgtEl>
                                          <p:spTgt spid="41">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xEl>
                                              <p:pRg st="5" end="5"/>
                                            </p:txEl>
                                          </p:spTgt>
                                        </p:tgtEl>
                                        <p:attrNameLst>
                                          <p:attrName>style.visibility</p:attrName>
                                        </p:attrNameLst>
                                      </p:cBhvr>
                                      <p:to>
                                        <p:strVal val="visible"/>
                                      </p:to>
                                    </p:set>
                                    <p:animEffect transition="in" filter="wipe(left)">
                                      <p:cBhvr>
                                        <p:cTn id="60" dur="500"/>
                                        <p:tgtEl>
                                          <p:spTgt spid="41">
                                            <p:txEl>
                                              <p:pRg st="5" end="5"/>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1">
                                            <p:txEl>
                                              <p:pRg st="6" end="6"/>
                                            </p:txEl>
                                          </p:spTgt>
                                        </p:tgtEl>
                                        <p:attrNameLst>
                                          <p:attrName>style.visibility</p:attrName>
                                        </p:attrNameLst>
                                      </p:cBhvr>
                                      <p:to>
                                        <p:strVal val="visible"/>
                                      </p:to>
                                    </p:set>
                                    <p:animEffect transition="in" filter="wipe(left)">
                                      <p:cBhvr>
                                        <p:cTn id="65" dur="500"/>
                                        <p:tgtEl>
                                          <p:spTgt spid="41">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41">
                                            <p:txEl>
                                              <p:pRg st="7" end="7"/>
                                            </p:txEl>
                                          </p:spTgt>
                                        </p:tgtEl>
                                        <p:attrNameLst>
                                          <p:attrName>style.visibility</p:attrName>
                                        </p:attrNameLst>
                                      </p:cBhvr>
                                      <p:to>
                                        <p:strVal val="visible"/>
                                      </p:to>
                                    </p:set>
                                    <p:animEffect transition="in" filter="wipe(left)">
                                      <p:cBhvr>
                                        <p:cTn id="70" dur="500"/>
                                        <p:tgtEl>
                                          <p:spTgt spid="41">
                                            <p:txEl>
                                              <p:pRg st="7" end="7"/>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dissolve">
                                      <p:cBhvr>
                                        <p:cTn id="75" dur="500"/>
                                        <p:tgtEl>
                                          <p:spTgt spid="44"/>
                                        </p:tgtEl>
                                      </p:cBhvr>
                                    </p:animEffect>
                                  </p:childTnLst>
                                </p:cTn>
                              </p:par>
                            </p:childTnLst>
                          </p:cTn>
                        </p:par>
                        <p:par>
                          <p:cTn id="76" fill="hold">
                            <p:stCondLst>
                              <p:cond delay="500"/>
                            </p:stCondLst>
                            <p:childTnLst>
                              <p:par>
                                <p:cTn id="77" presetID="22" presetClass="entr" presetSubtype="2"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wipe(right)">
                                      <p:cBhvr>
                                        <p:cTn id="79" dur="500"/>
                                        <p:tgtEl>
                                          <p:spTgt spid="42"/>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ipe(left)">
                                      <p:cBhvr>
                                        <p:cTn id="8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71D9C-B933-154A-903D-5010D3CDE83D}"/>
              </a:ext>
            </a:extLst>
          </p:cNvPr>
          <p:cNvSpPr>
            <a:spLocks noGrp="1"/>
          </p:cNvSpPr>
          <p:nvPr>
            <p:ph type="title"/>
          </p:nvPr>
        </p:nvSpPr>
        <p:spPr/>
        <p:txBody>
          <a:bodyPr/>
          <a:lstStyle/>
          <a:p>
            <a:r>
              <a:rPr lang="en-US" dirty="0"/>
              <a:t>KL Algorithm Walkthrough – 4</a:t>
            </a:r>
          </a:p>
        </p:txBody>
      </p:sp>
      <p:grpSp>
        <p:nvGrpSpPr>
          <p:cNvPr id="4" name="Group 39">
            <a:extLst>
              <a:ext uri="{FF2B5EF4-FFF2-40B4-BE49-F238E27FC236}">
                <a16:creationId xmlns:a16="http://schemas.microsoft.com/office/drawing/2014/main" id="{9B2B0645-22D6-7E4C-A008-BF8A01E275A2}"/>
              </a:ext>
            </a:extLst>
          </p:cNvPr>
          <p:cNvGrpSpPr>
            <a:grpSpLocks/>
          </p:cNvGrpSpPr>
          <p:nvPr/>
        </p:nvGrpSpPr>
        <p:grpSpPr bwMode="auto">
          <a:xfrm>
            <a:off x="2569029" y="2340430"/>
            <a:ext cx="1676400" cy="2438400"/>
            <a:chOff x="864" y="1488"/>
            <a:chExt cx="1056" cy="1536"/>
          </a:xfrm>
        </p:grpSpPr>
        <p:sp>
          <p:nvSpPr>
            <p:cNvPr id="5" name="Oval 5">
              <a:extLst>
                <a:ext uri="{FF2B5EF4-FFF2-40B4-BE49-F238E27FC236}">
                  <a16:creationId xmlns:a16="http://schemas.microsoft.com/office/drawing/2014/main" id="{689CAE3F-B763-904B-A2AC-BD7B8E171582}"/>
                </a:ext>
              </a:extLst>
            </p:cNvPr>
            <p:cNvSpPr>
              <a:spLocks noChangeArrowheads="1"/>
            </p:cNvSpPr>
            <p:nvPr/>
          </p:nvSpPr>
          <p:spPr bwMode="auto">
            <a:xfrm>
              <a:off x="864" y="2640"/>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1</a:t>
              </a:r>
            </a:p>
          </p:txBody>
        </p:sp>
        <p:sp>
          <p:nvSpPr>
            <p:cNvPr id="6" name="Oval 6">
              <a:extLst>
                <a:ext uri="{FF2B5EF4-FFF2-40B4-BE49-F238E27FC236}">
                  <a16:creationId xmlns:a16="http://schemas.microsoft.com/office/drawing/2014/main" id="{0BC1ACDF-2B47-4145-966C-641D4102063D}"/>
                </a:ext>
              </a:extLst>
            </p:cNvPr>
            <p:cNvSpPr>
              <a:spLocks noChangeArrowheads="1"/>
            </p:cNvSpPr>
            <p:nvPr/>
          </p:nvSpPr>
          <p:spPr bwMode="auto">
            <a:xfrm>
              <a:off x="1632" y="2112"/>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2</a:t>
              </a:r>
            </a:p>
          </p:txBody>
        </p:sp>
        <p:sp>
          <p:nvSpPr>
            <p:cNvPr id="7" name="Oval 7">
              <a:extLst>
                <a:ext uri="{FF2B5EF4-FFF2-40B4-BE49-F238E27FC236}">
                  <a16:creationId xmlns:a16="http://schemas.microsoft.com/office/drawing/2014/main" id="{0184D783-5498-1C45-AA28-6D36AE406623}"/>
                </a:ext>
              </a:extLst>
            </p:cNvPr>
            <p:cNvSpPr>
              <a:spLocks noChangeArrowheads="1"/>
            </p:cNvSpPr>
            <p:nvPr/>
          </p:nvSpPr>
          <p:spPr bwMode="auto">
            <a:xfrm>
              <a:off x="864"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8" name="Oval 8">
              <a:extLst>
                <a:ext uri="{FF2B5EF4-FFF2-40B4-BE49-F238E27FC236}">
                  <a16:creationId xmlns:a16="http://schemas.microsoft.com/office/drawing/2014/main" id="{22F4A0FD-0AEC-6D41-B03C-6A06349DD364}"/>
                </a:ext>
              </a:extLst>
            </p:cNvPr>
            <p:cNvSpPr>
              <a:spLocks noChangeArrowheads="1"/>
            </p:cNvSpPr>
            <p:nvPr/>
          </p:nvSpPr>
          <p:spPr bwMode="auto">
            <a:xfrm>
              <a:off x="1632" y="158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4</a:t>
              </a:r>
            </a:p>
          </p:txBody>
        </p:sp>
        <p:sp>
          <p:nvSpPr>
            <p:cNvPr id="9" name="Oval 9">
              <a:extLst>
                <a:ext uri="{FF2B5EF4-FFF2-40B4-BE49-F238E27FC236}">
                  <a16:creationId xmlns:a16="http://schemas.microsoft.com/office/drawing/2014/main" id="{78CE075F-E9E8-7C41-B889-C376163A86A6}"/>
                </a:ext>
              </a:extLst>
            </p:cNvPr>
            <p:cNvSpPr>
              <a:spLocks noChangeArrowheads="1"/>
            </p:cNvSpPr>
            <p:nvPr/>
          </p:nvSpPr>
          <p:spPr bwMode="auto">
            <a:xfrm>
              <a:off x="864" y="158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5</a:t>
              </a:r>
            </a:p>
          </p:txBody>
        </p:sp>
        <p:sp>
          <p:nvSpPr>
            <p:cNvPr id="10" name="Oval 10">
              <a:extLst>
                <a:ext uri="{FF2B5EF4-FFF2-40B4-BE49-F238E27FC236}">
                  <a16:creationId xmlns:a16="http://schemas.microsoft.com/office/drawing/2014/main" id="{D36262C5-14A1-0945-A7D2-81C5599E06CF}"/>
                </a:ext>
              </a:extLst>
            </p:cNvPr>
            <p:cNvSpPr>
              <a:spLocks noChangeArrowheads="1"/>
            </p:cNvSpPr>
            <p:nvPr/>
          </p:nvSpPr>
          <p:spPr bwMode="auto">
            <a:xfrm>
              <a:off x="1632"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sp>
          <p:nvSpPr>
            <p:cNvPr id="11" name="Line 13">
              <a:extLst>
                <a:ext uri="{FF2B5EF4-FFF2-40B4-BE49-F238E27FC236}">
                  <a16:creationId xmlns:a16="http://schemas.microsoft.com/office/drawing/2014/main" id="{C5038967-1743-A448-8BA7-28C3E80E66B8}"/>
                </a:ext>
              </a:extLst>
            </p:cNvPr>
            <p:cNvSpPr>
              <a:spLocks noChangeShapeType="1"/>
            </p:cNvSpPr>
            <p:nvPr/>
          </p:nvSpPr>
          <p:spPr bwMode="auto">
            <a:xfrm>
              <a:off x="1392" y="148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12" name="AutoShape 18">
            <a:extLst>
              <a:ext uri="{FF2B5EF4-FFF2-40B4-BE49-F238E27FC236}">
                <a16:creationId xmlns:a16="http://schemas.microsoft.com/office/drawing/2014/main" id="{F2653D0E-30CB-3443-BB4A-BA63CFDAB262}"/>
              </a:ext>
            </a:extLst>
          </p:cNvPr>
          <p:cNvCxnSpPr>
            <a:cxnSpLocks noChangeShapeType="1"/>
            <a:stCxn id="8" idx="4"/>
            <a:endCxn id="6" idx="0"/>
          </p:cNvCxnSpPr>
          <p:nvPr/>
        </p:nvCxnSpPr>
        <p:spPr bwMode="auto">
          <a:xfrm>
            <a:off x="4016829" y="2969080"/>
            <a:ext cx="0" cy="3429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9">
            <a:extLst>
              <a:ext uri="{FF2B5EF4-FFF2-40B4-BE49-F238E27FC236}">
                <a16:creationId xmlns:a16="http://schemas.microsoft.com/office/drawing/2014/main" id="{B46EB312-80EB-7B42-8A3A-78505E40014C}"/>
              </a:ext>
            </a:extLst>
          </p:cNvPr>
          <p:cNvCxnSpPr>
            <a:cxnSpLocks noChangeShapeType="1"/>
            <a:stCxn id="9" idx="6"/>
            <a:endCxn id="8" idx="2"/>
          </p:cNvCxnSpPr>
          <p:nvPr/>
        </p:nvCxnSpPr>
        <p:spPr bwMode="auto">
          <a:xfrm>
            <a:off x="3045279" y="2721430"/>
            <a:ext cx="723900"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0">
            <a:extLst>
              <a:ext uri="{FF2B5EF4-FFF2-40B4-BE49-F238E27FC236}">
                <a16:creationId xmlns:a16="http://schemas.microsoft.com/office/drawing/2014/main" id="{9A849A96-0C11-074E-BD3F-A155F3930021}"/>
              </a:ext>
            </a:extLst>
          </p:cNvPr>
          <p:cNvCxnSpPr>
            <a:cxnSpLocks noChangeShapeType="1"/>
            <a:stCxn id="7" idx="6"/>
            <a:endCxn id="6" idx="2"/>
          </p:cNvCxnSpPr>
          <p:nvPr/>
        </p:nvCxnSpPr>
        <p:spPr bwMode="auto">
          <a:xfrm>
            <a:off x="3035754" y="3559630"/>
            <a:ext cx="7334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22">
            <a:extLst>
              <a:ext uri="{FF2B5EF4-FFF2-40B4-BE49-F238E27FC236}">
                <a16:creationId xmlns:a16="http://schemas.microsoft.com/office/drawing/2014/main" id="{0ED047C2-B478-EA4D-82E8-1BD77FE77C09}"/>
              </a:ext>
            </a:extLst>
          </p:cNvPr>
          <p:cNvCxnSpPr>
            <a:cxnSpLocks noChangeShapeType="1"/>
            <a:stCxn id="6" idx="3"/>
            <a:endCxn id="5" idx="6"/>
          </p:cNvCxnSpPr>
          <p:nvPr/>
        </p:nvCxnSpPr>
        <p:spPr bwMode="auto">
          <a:xfrm flipH="1">
            <a:off x="3045279" y="3740605"/>
            <a:ext cx="809625" cy="65722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23">
            <a:extLst>
              <a:ext uri="{FF2B5EF4-FFF2-40B4-BE49-F238E27FC236}">
                <a16:creationId xmlns:a16="http://schemas.microsoft.com/office/drawing/2014/main" id="{B22AF304-E612-E24A-9D9F-88F0AD598E80}"/>
              </a:ext>
            </a:extLst>
          </p:cNvPr>
          <p:cNvCxnSpPr>
            <a:cxnSpLocks noChangeShapeType="1"/>
            <a:stCxn id="8" idx="6"/>
            <a:endCxn id="10" idx="6"/>
          </p:cNvCxnSpPr>
          <p:nvPr/>
        </p:nvCxnSpPr>
        <p:spPr bwMode="auto">
          <a:xfrm flipH="1">
            <a:off x="4254954" y="2721430"/>
            <a:ext cx="9525" cy="1676400"/>
          </a:xfrm>
          <a:prstGeom prst="curvedConnector3">
            <a:avLst>
              <a:gd name="adj1" fmla="val -22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24">
            <a:extLst>
              <a:ext uri="{FF2B5EF4-FFF2-40B4-BE49-F238E27FC236}">
                <a16:creationId xmlns:a16="http://schemas.microsoft.com/office/drawing/2014/main" id="{6A1F3F9A-20F7-8B49-BB3C-AD8E7DA77B54}"/>
              </a:ext>
            </a:extLst>
          </p:cNvPr>
          <p:cNvCxnSpPr>
            <a:cxnSpLocks noChangeShapeType="1"/>
            <a:stCxn id="9" idx="6"/>
            <a:endCxn id="10" idx="2"/>
          </p:cNvCxnSpPr>
          <p:nvPr/>
        </p:nvCxnSpPr>
        <p:spPr bwMode="auto">
          <a:xfrm>
            <a:off x="3045279" y="2721430"/>
            <a:ext cx="733425" cy="16764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Rectangle 26">
            <a:extLst>
              <a:ext uri="{FF2B5EF4-FFF2-40B4-BE49-F238E27FC236}">
                <a16:creationId xmlns:a16="http://schemas.microsoft.com/office/drawing/2014/main" id="{0A0BA94B-D5FE-734B-8DDC-930018518E2E}"/>
              </a:ext>
            </a:extLst>
          </p:cNvPr>
          <p:cNvSpPr txBox="1">
            <a:spLocks noChangeArrowheads="1"/>
          </p:cNvSpPr>
          <p:nvPr/>
        </p:nvSpPr>
        <p:spPr>
          <a:xfrm>
            <a:off x="5388429" y="1502230"/>
            <a:ext cx="4113213" cy="471328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000">
                <a:ea typeface="新細明體" panose="02020500000000000000" pitchFamily="18" charset="-120"/>
              </a:rPr>
              <a:t>D</a:t>
            </a:r>
            <a:r>
              <a:rPr lang="en-US" altLang="zh-TW" sz="2000" baseline="-25000">
                <a:ea typeface="新細明體" panose="02020500000000000000" pitchFamily="18" charset="-120"/>
              </a:rPr>
              <a:t>3</a:t>
            </a:r>
            <a:r>
              <a:rPr lang="en-US" altLang="zh-TW" sz="2000">
                <a:ea typeface="新細明體" panose="02020500000000000000" pitchFamily="18" charset="-120"/>
              </a:rPr>
              <a:t> =</a:t>
            </a:r>
          </a:p>
          <a:p>
            <a:r>
              <a:rPr lang="en-US" altLang="zh-TW" sz="2000">
                <a:ea typeface="新細明體" panose="02020500000000000000" pitchFamily="18" charset="-120"/>
              </a:rPr>
              <a:t>D</a:t>
            </a:r>
            <a:r>
              <a:rPr lang="en-US" altLang="zh-TW" sz="2000" baseline="-25000">
                <a:ea typeface="新細明體" panose="02020500000000000000" pitchFamily="18" charset="-120"/>
              </a:rPr>
              <a:t>6</a:t>
            </a:r>
            <a:r>
              <a:rPr lang="en-US" altLang="zh-TW" sz="2000">
                <a:ea typeface="新細明體" panose="02020500000000000000" pitchFamily="18" charset="-120"/>
              </a:rPr>
              <a:t> =</a:t>
            </a:r>
          </a:p>
          <a:p>
            <a:r>
              <a:rPr lang="en-US" altLang="zh-TW" sz="2000">
                <a:ea typeface="新細明體" panose="02020500000000000000" pitchFamily="18" charset="-120"/>
              </a:rPr>
              <a:t>gain(3, 6) =</a:t>
            </a:r>
          </a:p>
        </p:txBody>
      </p:sp>
      <p:sp>
        <p:nvSpPr>
          <p:cNvPr id="19" name="Rectangle 28">
            <a:extLst>
              <a:ext uri="{FF2B5EF4-FFF2-40B4-BE49-F238E27FC236}">
                <a16:creationId xmlns:a16="http://schemas.microsoft.com/office/drawing/2014/main" id="{09A6C23C-BC55-9049-8320-B409D6446AD9}"/>
              </a:ext>
            </a:extLst>
          </p:cNvPr>
          <p:cNvSpPr>
            <a:spLocks noChangeArrowheads="1"/>
          </p:cNvSpPr>
          <p:nvPr/>
        </p:nvSpPr>
        <p:spPr bwMode="auto">
          <a:xfrm>
            <a:off x="5388429" y="1502230"/>
            <a:ext cx="4113213" cy="471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r>
              <a:rPr lang="en-US" altLang="zh-TW" sz="2000" dirty="0">
                <a:ea typeface="新細明體" panose="02020500000000000000" pitchFamily="18" charset="-120"/>
              </a:rPr>
              <a:t>               1 – 0 = 1</a:t>
            </a:r>
          </a:p>
          <a:p>
            <a:pPr eaLnBrk="1" hangingPunct="1">
              <a:buFont typeface="Wingdings" pitchFamily="2" charset="2"/>
              <a:buNone/>
            </a:pPr>
            <a:r>
              <a:rPr lang="en-US" altLang="zh-TW" sz="2000" dirty="0">
                <a:ea typeface="新細明體" panose="02020500000000000000" pitchFamily="18" charset="-120"/>
              </a:rPr>
              <a:t>               1 – 1 = 0</a:t>
            </a:r>
          </a:p>
          <a:p>
            <a:pPr eaLnBrk="1" hangingPunct="1">
              <a:buFont typeface="Wingdings" pitchFamily="2" charset="2"/>
              <a:buNone/>
            </a:pPr>
            <a:r>
              <a:rPr lang="en-US" altLang="zh-TW" sz="2000" dirty="0">
                <a:ea typeface="新細明體" panose="02020500000000000000" pitchFamily="18" charset="-120"/>
              </a:rPr>
              <a:t>                          1 – 0 – 0 = 1</a:t>
            </a:r>
          </a:p>
        </p:txBody>
      </p:sp>
      <p:sp>
        <p:nvSpPr>
          <p:cNvPr id="20" name="AutoShape 37">
            <a:extLst>
              <a:ext uri="{FF2B5EF4-FFF2-40B4-BE49-F238E27FC236}">
                <a16:creationId xmlns:a16="http://schemas.microsoft.com/office/drawing/2014/main" id="{461A66CA-55D6-4E46-B7C7-BF22A6E134B8}"/>
              </a:ext>
            </a:extLst>
          </p:cNvPr>
          <p:cNvSpPr>
            <a:spLocks noChangeArrowheads="1"/>
          </p:cNvSpPr>
          <p:nvPr/>
        </p:nvSpPr>
        <p:spPr bwMode="auto">
          <a:xfrm>
            <a:off x="3102429" y="4626430"/>
            <a:ext cx="685800" cy="228600"/>
          </a:xfrm>
          <a:prstGeom prst="lef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1" name="AutoShape 38">
            <a:extLst>
              <a:ext uri="{FF2B5EF4-FFF2-40B4-BE49-F238E27FC236}">
                <a16:creationId xmlns:a16="http://schemas.microsoft.com/office/drawing/2014/main" id="{E6FD8833-901F-D544-9A5F-3774AB58440B}"/>
              </a:ext>
            </a:extLst>
          </p:cNvPr>
          <p:cNvSpPr>
            <a:spLocks noChangeArrowheads="1"/>
          </p:cNvSpPr>
          <p:nvPr/>
        </p:nvSpPr>
        <p:spPr bwMode="auto">
          <a:xfrm>
            <a:off x="3102429" y="3788230"/>
            <a:ext cx="685800" cy="228600"/>
          </a:xfrm>
          <a:prstGeom prst="righ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22" name="Group 79">
            <a:extLst>
              <a:ext uri="{FF2B5EF4-FFF2-40B4-BE49-F238E27FC236}">
                <a16:creationId xmlns:a16="http://schemas.microsoft.com/office/drawing/2014/main" id="{6D94FB79-26E6-044B-815A-A4888FA8C230}"/>
              </a:ext>
            </a:extLst>
          </p:cNvPr>
          <p:cNvGrpSpPr>
            <a:grpSpLocks/>
          </p:cNvGrpSpPr>
          <p:nvPr/>
        </p:nvGrpSpPr>
        <p:grpSpPr bwMode="auto">
          <a:xfrm>
            <a:off x="4855029" y="3331030"/>
            <a:ext cx="1676400" cy="2438400"/>
            <a:chOff x="2448" y="2208"/>
            <a:chExt cx="1056" cy="1536"/>
          </a:xfrm>
        </p:grpSpPr>
        <p:sp>
          <p:nvSpPr>
            <p:cNvPr id="23" name="Oval 57">
              <a:extLst>
                <a:ext uri="{FF2B5EF4-FFF2-40B4-BE49-F238E27FC236}">
                  <a16:creationId xmlns:a16="http://schemas.microsoft.com/office/drawing/2014/main" id="{FDB7FEC0-C014-2145-902C-53411F89E85B}"/>
                </a:ext>
              </a:extLst>
            </p:cNvPr>
            <p:cNvSpPr>
              <a:spLocks noChangeArrowheads="1"/>
            </p:cNvSpPr>
            <p:nvPr/>
          </p:nvSpPr>
          <p:spPr bwMode="auto">
            <a:xfrm>
              <a:off x="2448" y="3360"/>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1</a:t>
              </a:r>
            </a:p>
          </p:txBody>
        </p:sp>
        <p:sp>
          <p:nvSpPr>
            <p:cNvPr id="24" name="Oval 58">
              <a:extLst>
                <a:ext uri="{FF2B5EF4-FFF2-40B4-BE49-F238E27FC236}">
                  <a16:creationId xmlns:a16="http://schemas.microsoft.com/office/drawing/2014/main" id="{6D6B644F-02AF-5B48-BA5E-2EC0D7C8ABAC}"/>
                </a:ext>
              </a:extLst>
            </p:cNvPr>
            <p:cNvSpPr>
              <a:spLocks noChangeArrowheads="1"/>
            </p:cNvSpPr>
            <p:nvPr/>
          </p:nvSpPr>
          <p:spPr bwMode="auto">
            <a:xfrm>
              <a:off x="3216" y="2832"/>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2</a:t>
              </a:r>
            </a:p>
          </p:txBody>
        </p:sp>
        <p:sp>
          <p:nvSpPr>
            <p:cNvPr id="25" name="Oval 59">
              <a:extLst>
                <a:ext uri="{FF2B5EF4-FFF2-40B4-BE49-F238E27FC236}">
                  <a16:creationId xmlns:a16="http://schemas.microsoft.com/office/drawing/2014/main" id="{053E6C89-53B2-F745-8917-FF9BB9D80BA0}"/>
                </a:ext>
              </a:extLst>
            </p:cNvPr>
            <p:cNvSpPr>
              <a:spLocks noChangeArrowheads="1"/>
            </p:cNvSpPr>
            <p:nvPr/>
          </p:nvSpPr>
          <p:spPr bwMode="auto">
            <a:xfrm>
              <a:off x="2448" y="2832"/>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6</a:t>
              </a:r>
            </a:p>
          </p:txBody>
        </p:sp>
        <p:sp>
          <p:nvSpPr>
            <p:cNvPr id="26" name="Oval 60">
              <a:extLst>
                <a:ext uri="{FF2B5EF4-FFF2-40B4-BE49-F238E27FC236}">
                  <a16:creationId xmlns:a16="http://schemas.microsoft.com/office/drawing/2014/main" id="{F0080D75-8568-7E46-8313-A773C279D444}"/>
                </a:ext>
              </a:extLst>
            </p:cNvPr>
            <p:cNvSpPr>
              <a:spLocks noChangeArrowheads="1"/>
            </p:cNvSpPr>
            <p:nvPr/>
          </p:nvSpPr>
          <p:spPr bwMode="auto">
            <a:xfrm>
              <a:off x="3216" y="230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4</a:t>
              </a:r>
            </a:p>
          </p:txBody>
        </p:sp>
        <p:sp>
          <p:nvSpPr>
            <p:cNvPr id="27" name="Oval 61">
              <a:extLst>
                <a:ext uri="{FF2B5EF4-FFF2-40B4-BE49-F238E27FC236}">
                  <a16:creationId xmlns:a16="http://schemas.microsoft.com/office/drawing/2014/main" id="{1B331BFE-4A62-4A44-9346-A8EC19A39030}"/>
                </a:ext>
              </a:extLst>
            </p:cNvPr>
            <p:cNvSpPr>
              <a:spLocks noChangeArrowheads="1"/>
            </p:cNvSpPr>
            <p:nvPr/>
          </p:nvSpPr>
          <p:spPr bwMode="auto">
            <a:xfrm>
              <a:off x="2448" y="230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5</a:t>
              </a:r>
            </a:p>
          </p:txBody>
        </p:sp>
        <p:sp>
          <p:nvSpPr>
            <p:cNvPr id="28" name="Oval 62">
              <a:extLst>
                <a:ext uri="{FF2B5EF4-FFF2-40B4-BE49-F238E27FC236}">
                  <a16:creationId xmlns:a16="http://schemas.microsoft.com/office/drawing/2014/main" id="{F705F22B-F7D0-F742-9740-0FFFC3392157}"/>
                </a:ext>
              </a:extLst>
            </p:cNvPr>
            <p:cNvSpPr>
              <a:spLocks noChangeArrowheads="1"/>
            </p:cNvSpPr>
            <p:nvPr/>
          </p:nvSpPr>
          <p:spPr bwMode="auto">
            <a:xfrm>
              <a:off x="3216" y="3360"/>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3</a:t>
              </a:r>
            </a:p>
          </p:txBody>
        </p:sp>
        <p:sp>
          <p:nvSpPr>
            <p:cNvPr id="29" name="Line 63">
              <a:extLst>
                <a:ext uri="{FF2B5EF4-FFF2-40B4-BE49-F238E27FC236}">
                  <a16:creationId xmlns:a16="http://schemas.microsoft.com/office/drawing/2014/main" id="{96B4019A-DC67-7440-9665-1B53499CA201}"/>
                </a:ext>
              </a:extLst>
            </p:cNvPr>
            <p:cNvSpPr>
              <a:spLocks noChangeShapeType="1"/>
            </p:cNvSpPr>
            <p:nvPr/>
          </p:nvSpPr>
          <p:spPr bwMode="auto">
            <a:xfrm>
              <a:off x="2976" y="220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0" name="AutoShape 64">
              <a:extLst>
                <a:ext uri="{FF2B5EF4-FFF2-40B4-BE49-F238E27FC236}">
                  <a16:creationId xmlns:a16="http://schemas.microsoft.com/office/drawing/2014/main" id="{CCD849BC-2640-9743-8001-537065167573}"/>
                </a:ext>
              </a:extLst>
            </p:cNvPr>
            <p:cNvCxnSpPr>
              <a:cxnSpLocks noChangeShapeType="1"/>
              <a:stCxn id="27" idx="4"/>
              <a:endCxn id="25" idx="0"/>
            </p:cNvCxnSpPr>
            <p:nvPr/>
          </p:nvCxnSpPr>
          <p:spPr bwMode="auto">
            <a:xfrm>
              <a:off x="2592" y="2604"/>
              <a:ext cx="0" cy="216"/>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65">
              <a:extLst>
                <a:ext uri="{FF2B5EF4-FFF2-40B4-BE49-F238E27FC236}">
                  <a16:creationId xmlns:a16="http://schemas.microsoft.com/office/drawing/2014/main" id="{F7C9F518-2E0C-6C4D-AB7F-E24A2191DF2E}"/>
                </a:ext>
              </a:extLst>
            </p:cNvPr>
            <p:cNvCxnSpPr>
              <a:cxnSpLocks noChangeShapeType="1"/>
              <a:stCxn id="27" idx="6"/>
              <a:endCxn id="26" idx="2"/>
            </p:cNvCxnSpPr>
            <p:nvPr/>
          </p:nvCxnSpPr>
          <p:spPr bwMode="auto">
            <a:xfrm>
              <a:off x="2748" y="2448"/>
              <a:ext cx="456"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66">
              <a:extLst>
                <a:ext uri="{FF2B5EF4-FFF2-40B4-BE49-F238E27FC236}">
                  <a16:creationId xmlns:a16="http://schemas.microsoft.com/office/drawing/2014/main" id="{6A6919D2-69DB-3B46-8D53-EAAA8615559D}"/>
                </a:ext>
              </a:extLst>
            </p:cNvPr>
            <p:cNvCxnSpPr>
              <a:cxnSpLocks noChangeShapeType="1"/>
              <a:stCxn id="26" idx="4"/>
              <a:endCxn id="24" idx="0"/>
            </p:cNvCxnSpPr>
            <p:nvPr/>
          </p:nvCxnSpPr>
          <p:spPr bwMode="auto">
            <a:xfrm>
              <a:off x="3360" y="2604"/>
              <a:ext cx="0" cy="216"/>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AutoShape 68">
              <a:extLst>
                <a:ext uri="{FF2B5EF4-FFF2-40B4-BE49-F238E27FC236}">
                  <a16:creationId xmlns:a16="http://schemas.microsoft.com/office/drawing/2014/main" id="{C00D3221-8DF3-5949-B37E-3796397D8CE2}"/>
                </a:ext>
              </a:extLst>
            </p:cNvPr>
            <p:cNvCxnSpPr>
              <a:cxnSpLocks noChangeShapeType="1"/>
              <a:stCxn id="26" idx="2"/>
              <a:endCxn id="25" idx="6"/>
            </p:cNvCxnSpPr>
            <p:nvPr/>
          </p:nvCxnSpPr>
          <p:spPr bwMode="auto">
            <a:xfrm flipH="1">
              <a:off x="2748" y="2448"/>
              <a:ext cx="456"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AutoShape 69">
              <a:extLst>
                <a:ext uri="{FF2B5EF4-FFF2-40B4-BE49-F238E27FC236}">
                  <a16:creationId xmlns:a16="http://schemas.microsoft.com/office/drawing/2014/main" id="{5792FCC0-2952-9D48-8D71-17C726555623}"/>
                </a:ext>
              </a:extLst>
            </p:cNvPr>
            <p:cNvCxnSpPr>
              <a:cxnSpLocks noChangeShapeType="1"/>
              <a:stCxn id="23" idx="6"/>
              <a:endCxn id="24" idx="2"/>
            </p:cNvCxnSpPr>
            <p:nvPr/>
          </p:nvCxnSpPr>
          <p:spPr bwMode="auto">
            <a:xfrm flipV="1">
              <a:off x="2748" y="2976"/>
              <a:ext cx="456"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AutoShape 70">
              <a:extLst>
                <a:ext uri="{FF2B5EF4-FFF2-40B4-BE49-F238E27FC236}">
                  <a16:creationId xmlns:a16="http://schemas.microsoft.com/office/drawing/2014/main" id="{3BDE2483-7142-0C40-B102-6D3D321A82C7}"/>
                </a:ext>
              </a:extLst>
            </p:cNvPr>
            <p:cNvCxnSpPr>
              <a:cxnSpLocks noChangeShapeType="1"/>
              <a:stCxn id="24" idx="4"/>
              <a:endCxn id="28" idx="0"/>
            </p:cNvCxnSpPr>
            <p:nvPr/>
          </p:nvCxnSpPr>
          <p:spPr bwMode="auto">
            <a:xfrm>
              <a:off x="3360" y="3132"/>
              <a:ext cx="0" cy="216"/>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6" name="Group 77">
            <a:extLst>
              <a:ext uri="{FF2B5EF4-FFF2-40B4-BE49-F238E27FC236}">
                <a16:creationId xmlns:a16="http://schemas.microsoft.com/office/drawing/2014/main" id="{5590E3F4-1B47-274F-9D8E-E93654A95280}"/>
              </a:ext>
            </a:extLst>
          </p:cNvPr>
          <p:cNvGrpSpPr>
            <a:grpSpLocks/>
          </p:cNvGrpSpPr>
          <p:nvPr/>
        </p:nvGrpSpPr>
        <p:grpSpPr bwMode="auto">
          <a:xfrm>
            <a:off x="2569029" y="2188030"/>
            <a:ext cx="6665913" cy="2438400"/>
            <a:chOff x="864" y="1392"/>
            <a:chExt cx="4199" cy="1536"/>
          </a:xfrm>
        </p:grpSpPr>
        <p:sp>
          <p:nvSpPr>
            <p:cNvPr id="37" name="Rectangle 30">
              <a:extLst>
                <a:ext uri="{FF2B5EF4-FFF2-40B4-BE49-F238E27FC236}">
                  <a16:creationId xmlns:a16="http://schemas.microsoft.com/office/drawing/2014/main" id="{C14072F5-ACF3-6D47-9B17-3275C7376D00}"/>
                </a:ext>
              </a:extLst>
            </p:cNvPr>
            <p:cNvSpPr>
              <a:spLocks noChangeArrowheads="1"/>
            </p:cNvSpPr>
            <p:nvPr/>
          </p:nvSpPr>
          <p:spPr bwMode="auto">
            <a:xfrm>
              <a:off x="2640" y="1464"/>
              <a:ext cx="2160" cy="192"/>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8" name="Oval 34">
              <a:extLst>
                <a:ext uri="{FF2B5EF4-FFF2-40B4-BE49-F238E27FC236}">
                  <a16:creationId xmlns:a16="http://schemas.microsoft.com/office/drawing/2014/main" id="{770CC733-9037-B146-9DEB-3AC5606D4B1B}"/>
                </a:ext>
              </a:extLst>
            </p:cNvPr>
            <p:cNvSpPr>
              <a:spLocks noChangeArrowheads="1"/>
            </p:cNvSpPr>
            <p:nvPr/>
          </p:nvSpPr>
          <p:spPr bwMode="auto">
            <a:xfrm>
              <a:off x="864" y="2112"/>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3</a:t>
              </a:r>
            </a:p>
          </p:txBody>
        </p:sp>
        <p:sp>
          <p:nvSpPr>
            <p:cNvPr id="39" name="Oval 35">
              <a:extLst>
                <a:ext uri="{FF2B5EF4-FFF2-40B4-BE49-F238E27FC236}">
                  <a16:creationId xmlns:a16="http://schemas.microsoft.com/office/drawing/2014/main" id="{7F9E78D1-0E31-BC4B-AD90-38D07D203DFD}"/>
                </a:ext>
              </a:extLst>
            </p:cNvPr>
            <p:cNvSpPr>
              <a:spLocks noChangeArrowheads="1"/>
            </p:cNvSpPr>
            <p:nvPr/>
          </p:nvSpPr>
          <p:spPr bwMode="auto">
            <a:xfrm>
              <a:off x="1632" y="2640"/>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6</a:t>
              </a:r>
            </a:p>
          </p:txBody>
        </p:sp>
        <p:sp>
          <p:nvSpPr>
            <p:cNvPr id="40" name="Text Box 76">
              <a:extLst>
                <a:ext uri="{FF2B5EF4-FFF2-40B4-BE49-F238E27FC236}">
                  <a16:creationId xmlns:a16="http://schemas.microsoft.com/office/drawing/2014/main" id="{4D1CBBC1-7536-6740-9ACD-015254893094}"/>
                </a:ext>
              </a:extLst>
            </p:cNvPr>
            <p:cNvSpPr txBox="1">
              <a:spLocks noChangeArrowheads="1"/>
            </p:cNvSpPr>
            <p:nvPr/>
          </p:nvSpPr>
          <p:spPr bwMode="auto">
            <a:xfrm>
              <a:off x="4800" y="1392"/>
              <a:ext cx="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sz="2000">
                  <a:solidFill>
                    <a:schemeClr val="accent2"/>
                  </a:solidFill>
                  <a:ea typeface="新細明體" panose="02020500000000000000" pitchFamily="18" charset="-120"/>
                </a:rPr>
                <a:t>g</a:t>
              </a:r>
              <a:r>
                <a:rPr lang="en-US" altLang="zh-TW" sz="2000" baseline="-25000">
                  <a:solidFill>
                    <a:schemeClr val="accent2"/>
                  </a:solidFill>
                  <a:ea typeface="新細明體" panose="02020500000000000000" pitchFamily="18" charset="-120"/>
                </a:rPr>
                <a:t>3</a:t>
              </a:r>
            </a:p>
          </p:txBody>
        </p:sp>
      </p:grpSp>
      <p:sp>
        <p:nvSpPr>
          <p:cNvPr id="41" name="Rectangle 80">
            <a:extLst>
              <a:ext uri="{FF2B5EF4-FFF2-40B4-BE49-F238E27FC236}">
                <a16:creationId xmlns:a16="http://schemas.microsoft.com/office/drawing/2014/main" id="{D6F2C817-FE91-9240-BB49-46D20ADEE76B}"/>
              </a:ext>
            </a:extLst>
          </p:cNvPr>
          <p:cNvSpPr>
            <a:spLocks noChangeArrowheads="1"/>
          </p:cNvSpPr>
          <p:nvPr/>
        </p:nvSpPr>
        <p:spPr bwMode="auto">
          <a:xfrm>
            <a:off x="6836229" y="3102430"/>
            <a:ext cx="3124200" cy="273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r>
              <a:rPr lang="en-US" altLang="zh-TW" sz="2000">
                <a:solidFill>
                  <a:schemeClr val="accent2"/>
                </a:solidFill>
                <a:ea typeface="新細明體" panose="02020500000000000000" pitchFamily="18" charset="-120"/>
              </a:rPr>
              <a:t>g</a:t>
            </a:r>
            <a:r>
              <a:rPr lang="en-US" altLang="zh-TW" sz="2000" baseline="-25000">
                <a:solidFill>
                  <a:schemeClr val="accent2"/>
                </a:solidFill>
                <a:ea typeface="新細明體" panose="02020500000000000000" pitchFamily="18" charset="-120"/>
              </a:rPr>
              <a:t>1</a:t>
            </a:r>
            <a:r>
              <a:rPr lang="en-US" altLang="zh-TW" sz="2000">
                <a:solidFill>
                  <a:schemeClr val="accent2"/>
                </a:solidFill>
                <a:ea typeface="新細明體" panose="02020500000000000000" pitchFamily="18" charset="-120"/>
              </a:rPr>
              <a:t> = 2,  g</a:t>
            </a:r>
            <a:r>
              <a:rPr lang="en-US" altLang="zh-TW" sz="2000" baseline="-25000">
                <a:solidFill>
                  <a:schemeClr val="accent2"/>
                </a:solidFill>
                <a:ea typeface="新細明體" panose="02020500000000000000" pitchFamily="18" charset="-120"/>
              </a:rPr>
              <a:t>2</a:t>
            </a:r>
            <a:r>
              <a:rPr lang="en-US" altLang="zh-TW" sz="2000">
                <a:solidFill>
                  <a:schemeClr val="accent2"/>
                </a:solidFill>
                <a:ea typeface="新細明體" panose="02020500000000000000" pitchFamily="18" charset="-120"/>
              </a:rPr>
              <a:t> = -3,  g</a:t>
            </a:r>
            <a:r>
              <a:rPr lang="en-US" altLang="zh-TW" sz="2000" baseline="-25000">
                <a:solidFill>
                  <a:schemeClr val="accent2"/>
                </a:solidFill>
                <a:ea typeface="新細明體" panose="02020500000000000000" pitchFamily="18" charset="-120"/>
              </a:rPr>
              <a:t>3</a:t>
            </a:r>
            <a:r>
              <a:rPr lang="en-US" altLang="zh-TW" sz="2000">
                <a:solidFill>
                  <a:schemeClr val="accent2"/>
                </a:solidFill>
                <a:ea typeface="新細明體" panose="02020500000000000000" pitchFamily="18" charset="-120"/>
              </a:rPr>
              <a:t> = 1</a:t>
            </a:r>
          </a:p>
          <a:p>
            <a:pPr eaLnBrk="1" hangingPunct="1">
              <a:buFont typeface="Wingdings" pitchFamily="2" charset="2"/>
              <a:buNone/>
            </a:pPr>
            <a:endParaRPr lang="en-US" altLang="zh-TW" sz="2000">
              <a:solidFill>
                <a:schemeClr val="accent2"/>
              </a:solidFill>
              <a:ea typeface="新細明體" panose="02020500000000000000" pitchFamily="18" charset="-120"/>
            </a:endParaRPr>
          </a:p>
          <a:p>
            <a:pPr eaLnBrk="1" hangingPunct="1">
              <a:buFont typeface="Wingdings" pitchFamily="2" charset="2"/>
              <a:buNone/>
            </a:pPr>
            <a:r>
              <a:rPr lang="en-US" altLang="zh-TW" sz="2000">
                <a:solidFill>
                  <a:schemeClr val="accent2"/>
                </a:solidFill>
                <a:ea typeface="新細明體" panose="02020500000000000000" pitchFamily="18" charset="-120"/>
              </a:rPr>
              <a:t>           Then ???</a:t>
            </a:r>
          </a:p>
          <a:p>
            <a:pPr eaLnBrk="1" hangingPunct="1">
              <a:buFont typeface="Wingdings" pitchFamily="2" charset="2"/>
              <a:buNone/>
            </a:pPr>
            <a:r>
              <a:rPr lang="en-US" altLang="zh-TW" sz="2000">
                <a:solidFill>
                  <a:schemeClr val="accent2"/>
                </a:solidFill>
                <a:ea typeface="新細明體" panose="02020500000000000000" pitchFamily="18" charset="-120"/>
              </a:rPr>
              <a:t>     We need to find k</a:t>
            </a:r>
          </a:p>
          <a:p>
            <a:pPr eaLnBrk="1" hangingPunct="1"/>
            <a:endParaRPr lang="en-US" altLang="zh-TW" sz="2000">
              <a:solidFill>
                <a:schemeClr val="accent2"/>
              </a:solidFill>
              <a:ea typeface="新細明體" panose="02020500000000000000" pitchFamily="18" charset="-120"/>
            </a:endParaRPr>
          </a:p>
          <a:p>
            <a:pPr eaLnBrk="1" hangingPunct="1"/>
            <a:r>
              <a:rPr lang="en-US" altLang="zh-TW" sz="2000">
                <a:solidFill>
                  <a:schemeClr val="accent2"/>
                </a:solidFill>
                <a:ea typeface="新細明體" panose="02020500000000000000" pitchFamily="18" charset="-120"/>
              </a:rPr>
              <a:t>k = 1: g</a:t>
            </a:r>
            <a:r>
              <a:rPr lang="en-US" altLang="zh-TW" sz="2000" baseline="-25000">
                <a:solidFill>
                  <a:schemeClr val="accent2"/>
                </a:solidFill>
                <a:ea typeface="新細明體" panose="02020500000000000000" pitchFamily="18" charset="-120"/>
              </a:rPr>
              <a:t>1</a:t>
            </a:r>
            <a:r>
              <a:rPr lang="en-US" altLang="zh-TW" sz="2000">
                <a:solidFill>
                  <a:schemeClr val="accent2"/>
                </a:solidFill>
                <a:ea typeface="新細明體" panose="02020500000000000000" pitchFamily="18" charset="-120"/>
              </a:rPr>
              <a:t> =</a:t>
            </a:r>
          </a:p>
          <a:p>
            <a:pPr eaLnBrk="1" hangingPunct="1"/>
            <a:r>
              <a:rPr lang="en-US" altLang="zh-TW" sz="2000">
                <a:solidFill>
                  <a:schemeClr val="accent2"/>
                </a:solidFill>
                <a:ea typeface="新細明體" panose="02020500000000000000" pitchFamily="18" charset="-120"/>
              </a:rPr>
              <a:t>k = 2: g</a:t>
            </a:r>
            <a:r>
              <a:rPr lang="en-US" altLang="zh-TW" sz="2000" baseline="-25000">
                <a:solidFill>
                  <a:schemeClr val="accent2"/>
                </a:solidFill>
                <a:ea typeface="新細明體" panose="02020500000000000000" pitchFamily="18" charset="-120"/>
              </a:rPr>
              <a:t>1</a:t>
            </a:r>
            <a:r>
              <a:rPr lang="en-US" altLang="zh-TW" sz="2000">
                <a:solidFill>
                  <a:schemeClr val="accent2"/>
                </a:solidFill>
                <a:ea typeface="新細明體" panose="02020500000000000000" pitchFamily="18" charset="-120"/>
              </a:rPr>
              <a:t> + g</a:t>
            </a:r>
            <a:r>
              <a:rPr lang="en-US" altLang="zh-TW" sz="2000" baseline="-25000">
                <a:solidFill>
                  <a:schemeClr val="accent2"/>
                </a:solidFill>
                <a:ea typeface="新細明體" panose="02020500000000000000" pitchFamily="18" charset="-120"/>
              </a:rPr>
              <a:t>2</a:t>
            </a:r>
            <a:r>
              <a:rPr lang="en-US" altLang="zh-TW" sz="2000">
                <a:solidFill>
                  <a:schemeClr val="accent2"/>
                </a:solidFill>
                <a:ea typeface="新細明體" panose="02020500000000000000" pitchFamily="18" charset="-120"/>
              </a:rPr>
              <a:t> =</a:t>
            </a:r>
          </a:p>
          <a:p>
            <a:pPr eaLnBrk="1" hangingPunct="1"/>
            <a:r>
              <a:rPr lang="en-US" altLang="zh-TW" sz="2000">
                <a:solidFill>
                  <a:schemeClr val="accent2"/>
                </a:solidFill>
                <a:ea typeface="新細明體" panose="02020500000000000000" pitchFamily="18" charset="-120"/>
              </a:rPr>
              <a:t>k = 3: g</a:t>
            </a:r>
            <a:r>
              <a:rPr lang="en-US" altLang="zh-TW" sz="2000" baseline="-25000">
                <a:solidFill>
                  <a:schemeClr val="accent2"/>
                </a:solidFill>
                <a:ea typeface="新細明體" panose="02020500000000000000" pitchFamily="18" charset="-120"/>
              </a:rPr>
              <a:t>1</a:t>
            </a:r>
            <a:r>
              <a:rPr lang="en-US" altLang="zh-TW" sz="2000">
                <a:solidFill>
                  <a:schemeClr val="accent2"/>
                </a:solidFill>
                <a:ea typeface="新細明體" panose="02020500000000000000" pitchFamily="18" charset="-120"/>
              </a:rPr>
              <a:t> + g</a:t>
            </a:r>
            <a:r>
              <a:rPr lang="en-US" altLang="zh-TW" sz="2000" baseline="-25000">
                <a:solidFill>
                  <a:schemeClr val="accent2"/>
                </a:solidFill>
                <a:ea typeface="新細明體" panose="02020500000000000000" pitchFamily="18" charset="-120"/>
              </a:rPr>
              <a:t>2</a:t>
            </a:r>
            <a:r>
              <a:rPr lang="en-US" altLang="zh-TW" sz="2000">
                <a:solidFill>
                  <a:schemeClr val="accent2"/>
                </a:solidFill>
                <a:ea typeface="新細明體" panose="02020500000000000000" pitchFamily="18" charset="-120"/>
              </a:rPr>
              <a:t> + g</a:t>
            </a:r>
            <a:r>
              <a:rPr lang="en-US" altLang="zh-TW" sz="2000" baseline="-25000">
                <a:solidFill>
                  <a:schemeClr val="accent2"/>
                </a:solidFill>
                <a:ea typeface="新細明體" panose="02020500000000000000" pitchFamily="18" charset="-120"/>
              </a:rPr>
              <a:t>3</a:t>
            </a:r>
            <a:r>
              <a:rPr lang="en-US" altLang="zh-TW" sz="2000">
                <a:solidFill>
                  <a:schemeClr val="accent2"/>
                </a:solidFill>
                <a:ea typeface="新細明體" panose="02020500000000000000" pitchFamily="18" charset="-120"/>
              </a:rPr>
              <a:t> =</a:t>
            </a:r>
            <a:endParaRPr lang="zh-TW" altLang="en-US" sz="2000">
              <a:ea typeface="新細明體" panose="02020500000000000000" pitchFamily="18" charset="-120"/>
            </a:endParaRPr>
          </a:p>
        </p:txBody>
      </p:sp>
      <p:sp>
        <p:nvSpPr>
          <p:cNvPr id="42" name="Rectangle 82">
            <a:extLst>
              <a:ext uri="{FF2B5EF4-FFF2-40B4-BE49-F238E27FC236}">
                <a16:creationId xmlns:a16="http://schemas.microsoft.com/office/drawing/2014/main" id="{4FBD796D-CD89-2F45-B16C-11B14F7FBD81}"/>
              </a:ext>
            </a:extLst>
          </p:cNvPr>
          <p:cNvSpPr>
            <a:spLocks noChangeArrowheads="1"/>
          </p:cNvSpPr>
          <p:nvPr/>
        </p:nvSpPr>
        <p:spPr bwMode="auto">
          <a:xfrm>
            <a:off x="6836229" y="3102430"/>
            <a:ext cx="3124200" cy="273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endParaRPr lang="en-US" altLang="zh-TW" sz="2000" dirty="0">
              <a:solidFill>
                <a:schemeClr val="accent2"/>
              </a:solidFill>
              <a:ea typeface="新細明體" panose="02020500000000000000" pitchFamily="18" charset="-120"/>
            </a:endParaRPr>
          </a:p>
          <a:p>
            <a:pPr eaLnBrk="1" hangingPunct="1"/>
            <a:endParaRPr lang="en-US" altLang="zh-TW" sz="2000" dirty="0">
              <a:solidFill>
                <a:schemeClr val="accent2"/>
              </a:solidFill>
              <a:ea typeface="新細明體" panose="02020500000000000000" pitchFamily="18" charset="-120"/>
            </a:endParaRPr>
          </a:p>
          <a:p>
            <a:pPr eaLnBrk="1" hangingPunct="1"/>
            <a:endParaRPr lang="en-US" altLang="zh-TW" sz="2000" dirty="0">
              <a:solidFill>
                <a:schemeClr val="accent2"/>
              </a:solidFill>
              <a:ea typeface="新細明體" panose="02020500000000000000" pitchFamily="18" charset="-120"/>
            </a:endParaRPr>
          </a:p>
          <a:p>
            <a:pPr eaLnBrk="1" hangingPunct="1"/>
            <a:endParaRPr lang="en-US" altLang="zh-TW" sz="2000" dirty="0">
              <a:solidFill>
                <a:schemeClr val="accent2"/>
              </a:solidFill>
              <a:ea typeface="新細明體" panose="02020500000000000000" pitchFamily="18" charset="-120"/>
            </a:endParaRPr>
          </a:p>
          <a:p>
            <a:pPr eaLnBrk="1" hangingPunct="1"/>
            <a:endParaRPr lang="en-US" altLang="zh-TW" sz="2000" dirty="0">
              <a:solidFill>
                <a:schemeClr val="accent2"/>
              </a:solidFill>
              <a:ea typeface="新細明體" panose="02020500000000000000" pitchFamily="18" charset="-120"/>
            </a:endParaRPr>
          </a:p>
          <a:p>
            <a:pPr eaLnBrk="1" hangingPunct="1">
              <a:buFont typeface="Wingdings" pitchFamily="2" charset="2"/>
              <a:buNone/>
            </a:pPr>
            <a:r>
              <a:rPr lang="en-US" altLang="zh-TW" sz="2000" dirty="0">
                <a:solidFill>
                  <a:schemeClr val="accent2"/>
                </a:solidFill>
                <a:ea typeface="新細明體" panose="02020500000000000000" pitchFamily="18" charset="-120"/>
              </a:rPr>
              <a:t>                         2</a:t>
            </a:r>
          </a:p>
          <a:p>
            <a:pPr eaLnBrk="1" hangingPunct="1">
              <a:buFont typeface="Wingdings" pitchFamily="2" charset="2"/>
              <a:buNone/>
            </a:pPr>
            <a:r>
              <a:rPr lang="en-US" altLang="zh-TW" sz="2000" dirty="0">
                <a:solidFill>
                  <a:schemeClr val="accent2"/>
                </a:solidFill>
                <a:ea typeface="新細明體" panose="02020500000000000000" pitchFamily="18" charset="-120"/>
              </a:rPr>
              <a:t>                                -1</a:t>
            </a:r>
          </a:p>
          <a:p>
            <a:pPr eaLnBrk="1" hangingPunct="1">
              <a:buFont typeface="Wingdings" pitchFamily="2" charset="2"/>
              <a:buNone/>
            </a:pPr>
            <a:r>
              <a:rPr lang="en-US" altLang="zh-TW" sz="2000" dirty="0">
                <a:solidFill>
                  <a:schemeClr val="accent2"/>
                </a:solidFill>
                <a:ea typeface="新細明體" panose="02020500000000000000" pitchFamily="18" charset="-120"/>
              </a:rPr>
              <a:t>                                       0</a:t>
            </a:r>
            <a:endParaRPr lang="zh-TW" altLang="en-US" sz="2000" dirty="0">
              <a:ea typeface="新細明體" panose="02020500000000000000" pitchFamily="18" charset="-120"/>
            </a:endParaRPr>
          </a:p>
        </p:txBody>
      </p:sp>
      <p:sp>
        <p:nvSpPr>
          <p:cNvPr id="43" name="Rectangle 83">
            <a:extLst>
              <a:ext uri="{FF2B5EF4-FFF2-40B4-BE49-F238E27FC236}">
                <a16:creationId xmlns:a16="http://schemas.microsoft.com/office/drawing/2014/main" id="{76FFE8CC-B80D-174D-A249-509845618A44}"/>
              </a:ext>
            </a:extLst>
          </p:cNvPr>
          <p:cNvSpPr>
            <a:spLocks noChangeArrowheads="1"/>
          </p:cNvSpPr>
          <p:nvPr/>
        </p:nvSpPr>
        <p:spPr bwMode="auto">
          <a:xfrm>
            <a:off x="6836229" y="4931230"/>
            <a:ext cx="2133600" cy="381000"/>
          </a:xfrm>
          <a:prstGeom prst="rect">
            <a:avLst/>
          </a:prstGeom>
          <a:noFill/>
          <a:ln w="381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135646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dissolve">
                                      <p:cBhvr>
                                        <p:cTn id="7" dur="500"/>
                                        <p:tgtEl>
                                          <p:spTgt spid="18">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8">
                                            <p:txEl>
                                              <p:pRg st="1" end="1"/>
                                            </p:txEl>
                                          </p:spTgt>
                                        </p:tgtEl>
                                        <p:attrNameLst>
                                          <p:attrName>style.visibility</p:attrName>
                                        </p:attrNameLst>
                                      </p:cBhvr>
                                      <p:to>
                                        <p:strVal val="visible"/>
                                      </p:to>
                                    </p:set>
                                    <p:animEffect transition="in" filter="dissolve">
                                      <p:cBhvr>
                                        <p:cTn id="10" dur="500"/>
                                        <p:tgtEl>
                                          <p:spTgt spid="1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wipe(left)">
                                      <p:cBhvr>
                                        <p:cTn id="15" dur="500"/>
                                        <p:tgtEl>
                                          <p:spTgt spid="1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9">
                                            <p:txEl>
                                              <p:pRg st="1" end="1"/>
                                            </p:txEl>
                                          </p:spTgt>
                                        </p:tgtEl>
                                        <p:attrNameLst>
                                          <p:attrName>style.visibility</p:attrName>
                                        </p:attrNameLst>
                                      </p:cBhvr>
                                      <p:to>
                                        <p:strVal val="visible"/>
                                      </p:to>
                                    </p:set>
                                    <p:animEffect transition="in" filter="wipe(left)">
                                      <p:cBhvr>
                                        <p:cTn id="20" dur="500"/>
                                        <p:tgtEl>
                                          <p:spTgt spid="1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animEffect transition="in" filter="dissolve">
                                      <p:cBhvr>
                                        <p:cTn id="25" dur="500"/>
                                        <p:tgtEl>
                                          <p:spTgt spid="1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9">
                                            <p:txEl>
                                              <p:pRg st="2" end="2"/>
                                            </p:txEl>
                                          </p:spTgt>
                                        </p:tgtEl>
                                        <p:attrNameLst>
                                          <p:attrName>style.visibility</p:attrName>
                                        </p:attrNameLst>
                                      </p:cBhvr>
                                      <p:to>
                                        <p:strVal val="visible"/>
                                      </p:to>
                                    </p:set>
                                    <p:animEffect transition="in" filter="wipe(left)">
                                      <p:cBhvr>
                                        <p:cTn id="30" dur="500"/>
                                        <p:tgtEl>
                                          <p:spTgt spid="19">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dissolve">
                                      <p:cBhvr>
                                        <p:cTn id="35" dur="500"/>
                                        <p:tgtEl>
                                          <p:spTgt spid="36"/>
                                        </p:tgtEl>
                                      </p:cBhvr>
                                    </p:animEffect>
                                  </p:childTnLst>
                                </p:cTn>
                              </p:par>
                            </p:childTnLst>
                          </p:cTn>
                        </p:par>
                        <p:par>
                          <p:cTn id="36" fill="hold">
                            <p:stCondLst>
                              <p:cond delay="500"/>
                            </p:stCondLst>
                            <p:childTnLst>
                              <p:par>
                                <p:cTn id="37" presetID="22" presetClass="entr" presetSubtype="2"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right)">
                                      <p:cBhvr>
                                        <p:cTn id="39" dur="500"/>
                                        <p:tgtEl>
                                          <p:spTgt spid="2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dissolv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1">
                                            <p:txEl>
                                              <p:pRg st="0" end="0"/>
                                            </p:txEl>
                                          </p:spTgt>
                                        </p:tgtEl>
                                        <p:attrNameLst>
                                          <p:attrName>style.visibility</p:attrName>
                                        </p:attrNameLst>
                                      </p:cBhvr>
                                      <p:to>
                                        <p:strVal val="visible"/>
                                      </p:to>
                                    </p:set>
                                    <p:animEffect transition="in" filter="wipe(left)">
                                      <p:cBhvr>
                                        <p:cTn id="52" dur="500"/>
                                        <p:tgtEl>
                                          <p:spTgt spid="41">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1">
                                            <p:txEl>
                                              <p:pRg st="2" end="2"/>
                                            </p:txEl>
                                          </p:spTgt>
                                        </p:tgtEl>
                                        <p:attrNameLst>
                                          <p:attrName>style.visibility</p:attrName>
                                        </p:attrNameLst>
                                      </p:cBhvr>
                                      <p:to>
                                        <p:strVal val="visible"/>
                                      </p:to>
                                    </p:set>
                                    <p:animEffect transition="in" filter="wipe(left)">
                                      <p:cBhvr>
                                        <p:cTn id="57" dur="500"/>
                                        <p:tgtEl>
                                          <p:spTgt spid="41">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1">
                                            <p:txEl>
                                              <p:pRg st="3" end="3"/>
                                            </p:txEl>
                                          </p:spTgt>
                                        </p:tgtEl>
                                        <p:attrNameLst>
                                          <p:attrName>style.visibility</p:attrName>
                                        </p:attrNameLst>
                                      </p:cBhvr>
                                      <p:to>
                                        <p:strVal val="visible"/>
                                      </p:to>
                                    </p:set>
                                    <p:animEffect transition="in" filter="wipe(left)">
                                      <p:cBhvr>
                                        <p:cTn id="62" dur="500"/>
                                        <p:tgtEl>
                                          <p:spTgt spid="41">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41">
                                            <p:txEl>
                                              <p:pRg st="5" end="5"/>
                                            </p:txEl>
                                          </p:spTgt>
                                        </p:tgtEl>
                                        <p:attrNameLst>
                                          <p:attrName>style.visibility</p:attrName>
                                        </p:attrNameLst>
                                      </p:cBhvr>
                                      <p:to>
                                        <p:strVal val="visible"/>
                                      </p:to>
                                    </p:set>
                                    <p:animEffect transition="in" filter="dissolve">
                                      <p:cBhvr>
                                        <p:cTn id="67" dur="500"/>
                                        <p:tgtEl>
                                          <p:spTgt spid="41">
                                            <p:txEl>
                                              <p:pRg st="5" end="5"/>
                                            </p:txEl>
                                          </p:spTgt>
                                        </p:tgtEl>
                                      </p:cBhvr>
                                    </p:animEffect>
                                  </p:childTnLst>
                                </p:cTn>
                              </p:par>
                              <p:par>
                                <p:cTn id="68" presetID="9" presetClass="entr" presetSubtype="0" fill="hold" nodeType="withEffect">
                                  <p:stCondLst>
                                    <p:cond delay="0"/>
                                  </p:stCondLst>
                                  <p:childTnLst>
                                    <p:set>
                                      <p:cBhvr>
                                        <p:cTn id="69" dur="1" fill="hold">
                                          <p:stCondLst>
                                            <p:cond delay="0"/>
                                          </p:stCondLst>
                                        </p:cTn>
                                        <p:tgtEl>
                                          <p:spTgt spid="41">
                                            <p:txEl>
                                              <p:pRg st="6" end="6"/>
                                            </p:txEl>
                                          </p:spTgt>
                                        </p:tgtEl>
                                        <p:attrNameLst>
                                          <p:attrName>style.visibility</p:attrName>
                                        </p:attrNameLst>
                                      </p:cBhvr>
                                      <p:to>
                                        <p:strVal val="visible"/>
                                      </p:to>
                                    </p:set>
                                    <p:animEffect transition="in" filter="dissolve">
                                      <p:cBhvr>
                                        <p:cTn id="70" dur="500"/>
                                        <p:tgtEl>
                                          <p:spTgt spid="41">
                                            <p:txEl>
                                              <p:pRg st="6" end="6"/>
                                            </p:txEl>
                                          </p:spTgt>
                                        </p:tgtEl>
                                      </p:cBhvr>
                                    </p:animEffect>
                                  </p:childTnLst>
                                </p:cTn>
                              </p:par>
                              <p:par>
                                <p:cTn id="71" presetID="9" presetClass="entr" presetSubtype="0" fill="hold" nodeType="withEffect">
                                  <p:stCondLst>
                                    <p:cond delay="0"/>
                                  </p:stCondLst>
                                  <p:childTnLst>
                                    <p:set>
                                      <p:cBhvr>
                                        <p:cTn id="72" dur="1" fill="hold">
                                          <p:stCondLst>
                                            <p:cond delay="0"/>
                                          </p:stCondLst>
                                        </p:cTn>
                                        <p:tgtEl>
                                          <p:spTgt spid="41">
                                            <p:txEl>
                                              <p:pRg st="7" end="7"/>
                                            </p:txEl>
                                          </p:spTgt>
                                        </p:tgtEl>
                                        <p:attrNameLst>
                                          <p:attrName>style.visibility</p:attrName>
                                        </p:attrNameLst>
                                      </p:cBhvr>
                                      <p:to>
                                        <p:strVal val="visible"/>
                                      </p:to>
                                    </p:set>
                                    <p:animEffect transition="in" filter="dissolve">
                                      <p:cBhvr>
                                        <p:cTn id="73" dur="500"/>
                                        <p:tgtEl>
                                          <p:spTgt spid="41">
                                            <p:txEl>
                                              <p:pRg st="7" end="7"/>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nodeType="clickEffect">
                                  <p:stCondLst>
                                    <p:cond delay="0"/>
                                  </p:stCondLst>
                                  <p:childTnLst>
                                    <p:set>
                                      <p:cBhvr>
                                        <p:cTn id="77" dur="1" fill="hold">
                                          <p:stCondLst>
                                            <p:cond delay="0"/>
                                          </p:stCondLst>
                                        </p:cTn>
                                        <p:tgtEl>
                                          <p:spTgt spid="42">
                                            <p:txEl>
                                              <p:pRg st="5" end="5"/>
                                            </p:txEl>
                                          </p:spTgt>
                                        </p:tgtEl>
                                        <p:attrNameLst>
                                          <p:attrName>style.visibility</p:attrName>
                                        </p:attrNameLst>
                                      </p:cBhvr>
                                      <p:to>
                                        <p:strVal val="visible"/>
                                      </p:to>
                                    </p:set>
                                    <p:animEffect transition="in" filter="dissolve">
                                      <p:cBhvr>
                                        <p:cTn id="78" dur="500"/>
                                        <p:tgtEl>
                                          <p:spTgt spid="42">
                                            <p:txEl>
                                              <p:pRg st="5" end="5"/>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nodeType="clickEffect">
                                  <p:stCondLst>
                                    <p:cond delay="0"/>
                                  </p:stCondLst>
                                  <p:childTnLst>
                                    <p:set>
                                      <p:cBhvr>
                                        <p:cTn id="82" dur="1" fill="hold">
                                          <p:stCondLst>
                                            <p:cond delay="0"/>
                                          </p:stCondLst>
                                        </p:cTn>
                                        <p:tgtEl>
                                          <p:spTgt spid="42">
                                            <p:txEl>
                                              <p:pRg st="6" end="6"/>
                                            </p:txEl>
                                          </p:spTgt>
                                        </p:tgtEl>
                                        <p:attrNameLst>
                                          <p:attrName>style.visibility</p:attrName>
                                        </p:attrNameLst>
                                      </p:cBhvr>
                                      <p:to>
                                        <p:strVal val="visible"/>
                                      </p:to>
                                    </p:set>
                                    <p:animEffect transition="in" filter="dissolve">
                                      <p:cBhvr>
                                        <p:cTn id="83" dur="500"/>
                                        <p:tgtEl>
                                          <p:spTgt spid="42">
                                            <p:txEl>
                                              <p:pRg st="6" end="6"/>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nodeType="clickEffect">
                                  <p:stCondLst>
                                    <p:cond delay="0"/>
                                  </p:stCondLst>
                                  <p:childTnLst>
                                    <p:set>
                                      <p:cBhvr>
                                        <p:cTn id="87" dur="1" fill="hold">
                                          <p:stCondLst>
                                            <p:cond delay="0"/>
                                          </p:stCondLst>
                                        </p:cTn>
                                        <p:tgtEl>
                                          <p:spTgt spid="42">
                                            <p:txEl>
                                              <p:pRg st="7" end="7"/>
                                            </p:txEl>
                                          </p:spTgt>
                                        </p:tgtEl>
                                        <p:attrNameLst>
                                          <p:attrName>style.visibility</p:attrName>
                                        </p:attrNameLst>
                                      </p:cBhvr>
                                      <p:to>
                                        <p:strVal val="visible"/>
                                      </p:to>
                                    </p:set>
                                    <p:animEffect transition="in" filter="dissolve">
                                      <p:cBhvr>
                                        <p:cTn id="88" dur="500"/>
                                        <p:tgtEl>
                                          <p:spTgt spid="42">
                                            <p:txEl>
                                              <p:pRg st="7" end="7"/>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35" presetClass="entr" presetSubtype="0" fill="hold" grpId="0" nodeType="click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2000"/>
                                        <p:tgtEl>
                                          <p:spTgt spid="43"/>
                                        </p:tgtEl>
                                      </p:cBhvr>
                                    </p:animEffect>
                                    <p:anim calcmode="lin" valueType="num">
                                      <p:cBhvr>
                                        <p:cTn id="94" dur="2000" fill="hold"/>
                                        <p:tgtEl>
                                          <p:spTgt spid="43"/>
                                        </p:tgtEl>
                                        <p:attrNameLst>
                                          <p:attrName>style.rotation</p:attrName>
                                        </p:attrNameLst>
                                      </p:cBhvr>
                                      <p:tavLst>
                                        <p:tav tm="0">
                                          <p:val>
                                            <p:fltVal val="720"/>
                                          </p:val>
                                        </p:tav>
                                        <p:tav tm="100000">
                                          <p:val>
                                            <p:fltVal val="0"/>
                                          </p:val>
                                        </p:tav>
                                      </p:tavLst>
                                    </p:anim>
                                    <p:anim calcmode="lin" valueType="num">
                                      <p:cBhvr>
                                        <p:cTn id="95" dur="2000" fill="hold"/>
                                        <p:tgtEl>
                                          <p:spTgt spid="43"/>
                                        </p:tgtEl>
                                        <p:attrNameLst>
                                          <p:attrName>ppt_h</p:attrName>
                                        </p:attrNameLst>
                                      </p:cBhvr>
                                      <p:tavLst>
                                        <p:tav tm="0">
                                          <p:val>
                                            <p:fltVal val="0"/>
                                          </p:val>
                                        </p:tav>
                                        <p:tav tm="100000">
                                          <p:val>
                                            <p:strVal val="#ppt_h"/>
                                          </p:val>
                                        </p:tav>
                                      </p:tavLst>
                                    </p:anim>
                                    <p:anim calcmode="lin" valueType="num">
                                      <p:cBhvr>
                                        <p:cTn id="96" dur="2000" fill="hold"/>
                                        <p:tgtEl>
                                          <p:spTgt spid="4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FB29-5FF0-344A-B7C4-150F12D0ADEF}"/>
              </a:ext>
            </a:extLst>
          </p:cNvPr>
          <p:cNvSpPr>
            <a:spLocks noGrp="1"/>
          </p:cNvSpPr>
          <p:nvPr>
            <p:ph type="title"/>
          </p:nvPr>
        </p:nvSpPr>
        <p:spPr/>
        <p:txBody>
          <a:bodyPr/>
          <a:lstStyle/>
          <a:p>
            <a:r>
              <a:rPr lang="en-US" dirty="0"/>
              <a:t>Physical Design Flow</a:t>
            </a:r>
          </a:p>
        </p:txBody>
      </p:sp>
      <p:sp>
        <p:nvSpPr>
          <p:cNvPr id="4" name="Slide Number Placeholder 1">
            <a:extLst>
              <a:ext uri="{FF2B5EF4-FFF2-40B4-BE49-F238E27FC236}">
                <a16:creationId xmlns:a16="http://schemas.microsoft.com/office/drawing/2014/main" id="{5F253414-F9C6-3741-97CB-073E62ACFD38}"/>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4</a:t>
            </a:fld>
            <a:endParaRPr lang="en-US" dirty="0"/>
          </a:p>
        </p:txBody>
      </p:sp>
      <p:pic>
        <p:nvPicPr>
          <p:cNvPr id="5" name="Picture 4" descr="eda.pdf">
            <a:extLst>
              <a:ext uri="{FF2B5EF4-FFF2-40B4-BE49-F238E27FC236}">
                <a16:creationId xmlns:a16="http://schemas.microsoft.com/office/drawing/2014/main" id="{D698F5E7-E219-2D0D-82B9-1252EBB69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56918"/>
            <a:ext cx="5159829" cy="4639319"/>
          </a:xfrm>
          <a:prstGeom prst="rect">
            <a:avLst/>
          </a:prstGeom>
        </p:spPr>
      </p:pic>
      <p:sp>
        <p:nvSpPr>
          <p:cNvPr id="6" name="Oval 5">
            <a:extLst>
              <a:ext uri="{FF2B5EF4-FFF2-40B4-BE49-F238E27FC236}">
                <a16:creationId xmlns:a16="http://schemas.microsoft.com/office/drawing/2014/main" id="{D55CCD94-9CF0-FFDE-A21F-3F906D3843DF}"/>
              </a:ext>
            </a:extLst>
          </p:cNvPr>
          <p:cNvSpPr/>
          <p:nvPr/>
        </p:nvSpPr>
        <p:spPr>
          <a:xfrm>
            <a:off x="3418114" y="1436916"/>
            <a:ext cx="1894115" cy="674914"/>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partition3">
            <a:extLst>
              <a:ext uri="{FF2B5EF4-FFF2-40B4-BE49-F238E27FC236}">
                <a16:creationId xmlns:a16="http://schemas.microsoft.com/office/drawing/2014/main" id="{198BBDAC-7862-B2EC-624F-1E6C18A5F018}"/>
              </a:ext>
            </a:extLst>
          </p:cNvPr>
          <p:cNvPicPr>
            <a:picLocks noChangeAspect="1" noChangeArrowheads="1"/>
          </p:cNvPicPr>
          <p:nvPr/>
        </p:nvPicPr>
        <p:blipFill>
          <a:blip r:embed="rId4">
            <a:lum bright="-10000" contrast="30000"/>
            <a:extLst>
              <a:ext uri="{28A0092B-C50C-407E-A947-70E740481C1C}">
                <a14:useLocalDpi xmlns:a14="http://schemas.microsoft.com/office/drawing/2010/main" val="0"/>
              </a:ext>
            </a:extLst>
          </a:blip>
          <a:srcRect/>
          <a:stretch>
            <a:fillRect/>
          </a:stretch>
        </p:blipFill>
        <p:spPr bwMode="auto">
          <a:xfrm>
            <a:off x="6193973" y="1895474"/>
            <a:ext cx="5159827" cy="412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ular Callout 7">
            <a:extLst>
              <a:ext uri="{FF2B5EF4-FFF2-40B4-BE49-F238E27FC236}">
                <a16:creationId xmlns:a16="http://schemas.microsoft.com/office/drawing/2014/main" id="{2B570512-89F0-7211-F776-39E2BFFD75B8}"/>
              </a:ext>
            </a:extLst>
          </p:cNvPr>
          <p:cNvSpPr/>
          <p:nvPr/>
        </p:nvSpPr>
        <p:spPr>
          <a:xfrm>
            <a:off x="6193971" y="1774371"/>
            <a:ext cx="5159829" cy="4114800"/>
          </a:xfrm>
          <a:prstGeom prst="wedgeRoundRectCallout">
            <a:avLst>
              <a:gd name="adj1" fmla="val -68751"/>
              <a:gd name="adj2" fmla="val -44379"/>
              <a:gd name="adj3" fmla="val 16667"/>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969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8BFD-4B12-8442-A3CE-04BD6ADF5C1E}"/>
              </a:ext>
            </a:extLst>
          </p:cNvPr>
          <p:cNvSpPr>
            <a:spLocks noGrp="1"/>
          </p:cNvSpPr>
          <p:nvPr>
            <p:ph type="title"/>
          </p:nvPr>
        </p:nvSpPr>
        <p:spPr/>
        <p:txBody>
          <a:bodyPr/>
          <a:lstStyle/>
          <a:p>
            <a:r>
              <a:rPr lang="en-US" dirty="0"/>
              <a:t>KL Algorithm Walkthrough – 5</a:t>
            </a:r>
          </a:p>
        </p:txBody>
      </p:sp>
      <p:sp>
        <p:nvSpPr>
          <p:cNvPr id="3" name="Content Placeholder 2">
            <a:extLst>
              <a:ext uri="{FF2B5EF4-FFF2-40B4-BE49-F238E27FC236}">
                <a16:creationId xmlns:a16="http://schemas.microsoft.com/office/drawing/2014/main" id="{50E068CE-5EAA-594A-ADAC-1104123BC3E0}"/>
              </a:ext>
            </a:extLst>
          </p:cNvPr>
          <p:cNvSpPr>
            <a:spLocks noGrp="1"/>
          </p:cNvSpPr>
          <p:nvPr>
            <p:ph idx="1"/>
          </p:nvPr>
        </p:nvSpPr>
        <p:spPr/>
        <p:txBody>
          <a:bodyPr/>
          <a:lstStyle/>
          <a:p>
            <a:r>
              <a:rPr lang="en-US" altLang="zh-TW" dirty="0">
                <a:ea typeface="新細明體" panose="02020500000000000000" pitchFamily="18" charset="-120"/>
              </a:rPr>
              <a:t>Since k = 1, we only take 1 move </a:t>
            </a:r>
            <a:r>
              <a:rPr lang="en-US" altLang="zh-TW" dirty="0">
                <a:ea typeface="新細明體" panose="02020500000000000000" pitchFamily="18" charset="-120"/>
                <a:sym typeface="Wingdings" pitchFamily="2" charset="2"/>
              </a:rPr>
              <a:t> swap (4, 1)</a:t>
            </a:r>
          </a:p>
          <a:p>
            <a:endParaRPr lang="en-US" altLang="zh-TW" dirty="0">
              <a:ea typeface="新細明體" panose="02020500000000000000" pitchFamily="18" charset="-120"/>
              <a:sym typeface="Wingdings" pitchFamily="2" charset="2"/>
            </a:endParaRPr>
          </a:p>
          <a:p>
            <a:endParaRPr lang="en-US" altLang="zh-TW" dirty="0">
              <a:ea typeface="新細明體" panose="02020500000000000000" pitchFamily="18" charset="-120"/>
              <a:sym typeface="Wingdings" pitchFamily="2" charset="2"/>
            </a:endParaRPr>
          </a:p>
          <a:p>
            <a:endParaRPr lang="en-US" altLang="zh-TW" dirty="0">
              <a:ea typeface="新細明體" panose="02020500000000000000" pitchFamily="18" charset="-120"/>
              <a:sym typeface="Wingdings" pitchFamily="2" charset="2"/>
            </a:endParaRPr>
          </a:p>
          <a:p>
            <a:endParaRPr lang="en-US" altLang="zh-TW" dirty="0">
              <a:ea typeface="新細明體" panose="02020500000000000000" pitchFamily="18" charset="-120"/>
              <a:sym typeface="Wingdings" pitchFamily="2" charset="2"/>
            </a:endParaRPr>
          </a:p>
          <a:p>
            <a:endParaRPr lang="en-US" altLang="zh-TW" dirty="0">
              <a:ea typeface="新細明體" panose="02020500000000000000" pitchFamily="18" charset="-120"/>
              <a:sym typeface="Wingdings" pitchFamily="2" charset="2"/>
            </a:endParaRPr>
          </a:p>
          <a:p>
            <a:r>
              <a:rPr lang="en-US" altLang="zh-TW" dirty="0">
                <a:ea typeface="新細明體" panose="02020500000000000000" pitchFamily="18" charset="-120"/>
                <a:sym typeface="Wingdings" pitchFamily="2" charset="2"/>
              </a:rPr>
              <a:t>Finally, we get the result? NO! We only go 1 iteration (i.e., pass)!</a:t>
            </a:r>
          </a:p>
          <a:p>
            <a:r>
              <a:rPr lang="en-US" altLang="zh-TW" dirty="0">
                <a:ea typeface="新細明體" panose="02020500000000000000" pitchFamily="18" charset="-120"/>
                <a:sym typeface="Wingdings" pitchFamily="2" charset="2"/>
              </a:rPr>
              <a:t>Move on to the next iteration until converged</a:t>
            </a:r>
          </a:p>
          <a:p>
            <a:endParaRPr lang="en-US" altLang="zh-TW" dirty="0">
              <a:ea typeface="新細明體" panose="02020500000000000000" pitchFamily="18" charset="-120"/>
              <a:sym typeface="Wingdings" pitchFamily="2" charset="2"/>
            </a:endParaRPr>
          </a:p>
          <a:p>
            <a:endParaRPr lang="en-US" dirty="0"/>
          </a:p>
        </p:txBody>
      </p:sp>
      <p:grpSp>
        <p:nvGrpSpPr>
          <p:cNvPr id="4" name="Group 4">
            <a:extLst>
              <a:ext uri="{FF2B5EF4-FFF2-40B4-BE49-F238E27FC236}">
                <a16:creationId xmlns:a16="http://schemas.microsoft.com/office/drawing/2014/main" id="{F3C3B465-B5EA-3744-8870-3A929E597E0A}"/>
              </a:ext>
            </a:extLst>
          </p:cNvPr>
          <p:cNvGrpSpPr>
            <a:grpSpLocks/>
          </p:cNvGrpSpPr>
          <p:nvPr/>
        </p:nvGrpSpPr>
        <p:grpSpPr bwMode="auto">
          <a:xfrm>
            <a:off x="5524500" y="1981200"/>
            <a:ext cx="1714500" cy="2438400"/>
            <a:chOff x="852" y="1488"/>
            <a:chExt cx="1080" cy="1536"/>
          </a:xfrm>
        </p:grpSpPr>
        <p:sp>
          <p:nvSpPr>
            <p:cNvPr id="5" name="Oval 5">
              <a:extLst>
                <a:ext uri="{FF2B5EF4-FFF2-40B4-BE49-F238E27FC236}">
                  <a16:creationId xmlns:a16="http://schemas.microsoft.com/office/drawing/2014/main" id="{6B870092-EF59-9B44-9DC7-EF0B40A29CA2}"/>
                </a:ext>
              </a:extLst>
            </p:cNvPr>
            <p:cNvSpPr>
              <a:spLocks noChangeArrowheads="1"/>
            </p:cNvSpPr>
            <p:nvPr/>
          </p:nvSpPr>
          <p:spPr bwMode="auto">
            <a:xfrm>
              <a:off x="864" y="2640"/>
              <a:ext cx="288" cy="288"/>
            </a:xfrm>
            <a:prstGeom prst="ellipse">
              <a:avLst/>
            </a:prstGeom>
            <a:solidFill>
              <a:schemeClr val="accent6">
                <a:lumMod val="20000"/>
                <a:lumOff val="80000"/>
              </a:schemeClr>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1</a:t>
              </a:r>
            </a:p>
          </p:txBody>
        </p:sp>
        <p:sp>
          <p:nvSpPr>
            <p:cNvPr id="6" name="Oval 6">
              <a:extLst>
                <a:ext uri="{FF2B5EF4-FFF2-40B4-BE49-F238E27FC236}">
                  <a16:creationId xmlns:a16="http://schemas.microsoft.com/office/drawing/2014/main" id="{4F0320CA-4A34-8F44-A121-564DDA40D97E}"/>
                </a:ext>
              </a:extLst>
            </p:cNvPr>
            <p:cNvSpPr>
              <a:spLocks noChangeArrowheads="1"/>
            </p:cNvSpPr>
            <p:nvPr/>
          </p:nvSpPr>
          <p:spPr bwMode="auto">
            <a:xfrm>
              <a:off x="864"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7" name="Oval 7">
              <a:extLst>
                <a:ext uri="{FF2B5EF4-FFF2-40B4-BE49-F238E27FC236}">
                  <a16:creationId xmlns:a16="http://schemas.microsoft.com/office/drawing/2014/main" id="{BD6D07DE-8124-B94D-89DC-25DEE635897A}"/>
                </a:ext>
              </a:extLst>
            </p:cNvPr>
            <p:cNvSpPr>
              <a:spLocks noChangeArrowheads="1"/>
            </p:cNvSpPr>
            <p:nvPr/>
          </p:nvSpPr>
          <p:spPr bwMode="auto">
            <a:xfrm>
              <a:off x="864"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8" name="Oval 8">
              <a:extLst>
                <a:ext uri="{FF2B5EF4-FFF2-40B4-BE49-F238E27FC236}">
                  <a16:creationId xmlns:a16="http://schemas.microsoft.com/office/drawing/2014/main" id="{F5233EBA-D5F2-0044-A3D7-37571D236092}"/>
                </a:ext>
              </a:extLst>
            </p:cNvPr>
            <p:cNvSpPr>
              <a:spLocks noChangeArrowheads="1"/>
            </p:cNvSpPr>
            <p:nvPr/>
          </p:nvSpPr>
          <p:spPr bwMode="auto">
            <a:xfrm>
              <a:off x="1632" y="1584"/>
              <a:ext cx="288" cy="288"/>
            </a:xfrm>
            <a:prstGeom prst="ellipse">
              <a:avLst/>
            </a:prstGeom>
            <a:solidFill>
              <a:schemeClr val="accent6">
                <a:lumMod val="20000"/>
                <a:lumOff val="80000"/>
              </a:schemeClr>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dirty="0">
                  <a:ea typeface="新細明體" panose="02020500000000000000" pitchFamily="18" charset="-120"/>
                </a:rPr>
                <a:t>4</a:t>
              </a:r>
            </a:p>
          </p:txBody>
        </p:sp>
        <p:sp>
          <p:nvSpPr>
            <p:cNvPr id="9" name="Oval 9">
              <a:extLst>
                <a:ext uri="{FF2B5EF4-FFF2-40B4-BE49-F238E27FC236}">
                  <a16:creationId xmlns:a16="http://schemas.microsoft.com/office/drawing/2014/main" id="{E4E6224D-017F-514C-AEB8-6C130031CFAA}"/>
                </a:ext>
              </a:extLst>
            </p:cNvPr>
            <p:cNvSpPr>
              <a:spLocks noChangeArrowheads="1"/>
            </p:cNvSpPr>
            <p:nvPr/>
          </p:nvSpPr>
          <p:spPr bwMode="auto">
            <a:xfrm>
              <a:off x="1632"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10" name="Oval 10">
              <a:extLst>
                <a:ext uri="{FF2B5EF4-FFF2-40B4-BE49-F238E27FC236}">
                  <a16:creationId xmlns:a16="http://schemas.microsoft.com/office/drawing/2014/main" id="{0EFA461E-E719-B94B-8E04-12DC7876DB2C}"/>
                </a:ext>
              </a:extLst>
            </p:cNvPr>
            <p:cNvSpPr>
              <a:spLocks noChangeArrowheads="1"/>
            </p:cNvSpPr>
            <p:nvPr/>
          </p:nvSpPr>
          <p:spPr bwMode="auto">
            <a:xfrm>
              <a:off x="1632"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11" name="AutoShape 11">
              <a:extLst>
                <a:ext uri="{FF2B5EF4-FFF2-40B4-BE49-F238E27FC236}">
                  <a16:creationId xmlns:a16="http://schemas.microsoft.com/office/drawing/2014/main" id="{379C9157-9DDD-4A42-A819-93ABCF03A5F3}"/>
                </a:ext>
              </a:extLst>
            </p:cNvPr>
            <p:cNvCxnSpPr>
              <a:cxnSpLocks noChangeShapeType="1"/>
              <a:stCxn id="6" idx="4"/>
              <a:endCxn id="7" idx="0"/>
            </p:cNvCxnSpPr>
            <p:nvPr/>
          </p:nvCxnSpPr>
          <p:spPr bwMode="auto">
            <a:xfrm rot="5400000">
              <a:off x="894" y="199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2">
              <a:extLst>
                <a:ext uri="{FF2B5EF4-FFF2-40B4-BE49-F238E27FC236}">
                  <a16:creationId xmlns:a16="http://schemas.microsoft.com/office/drawing/2014/main" id="{56A2C10E-979A-EC45-8265-81F59C9C520F}"/>
                </a:ext>
              </a:extLst>
            </p:cNvPr>
            <p:cNvCxnSpPr>
              <a:cxnSpLocks noChangeShapeType="1"/>
              <a:stCxn id="9" idx="4"/>
              <a:endCxn id="10" idx="0"/>
            </p:cNvCxnSpPr>
            <p:nvPr/>
          </p:nvCxnSpPr>
          <p:spPr bwMode="auto">
            <a:xfrm rot="5400000">
              <a:off x="1662" y="2520"/>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Line 13">
              <a:extLst>
                <a:ext uri="{FF2B5EF4-FFF2-40B4-BE49-F238E27FC236}">
                  <a16:creationId xmlns:a16="http://schemas.microsoft.com/office/drawing/2014/main" id="{D2F61985-D491-9548-8ACD-9D6AA508ADE4}"/>
                </a:ext>
              </a:extLst>
            </p:cNvPr>
            <p:cNvSpPr>
              <a:spLocks noChangeShapeType="1"/>
            </p:cNvSpPr>
            <p:nvPr/>
          </p:nvSpPr>
          <p:spPr bwMode="auto">
            <a:xfrm>
              <a:off x="1392" y="148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4" name="AutoShape 14">
              <a:extLst>
                <a:ext uri="{FF2B5EF4-FFF2-40B4-BE49-F238E27FC236}">
                  <a16:creationId xmlns:a16="http://schemas.microsoft.com/office/drawing/2014/main" id="{4054CB33-B054-A347-B9F2-520A529B0E85}"/>
                </a:ext>
              </a:extLst>
            </p:cNvPr>
            <p:cNvCxnSpPr>
              <a:cxnSpLocks noChangeShapeType="1"/>
              <a:stCxn id="6" idx="2"/>
              <a:endCxn id="5" idx="2"/>
            </p:cNvCxnSpPr>
            <p:nvPr/>
          </p:nvCxnSpPr>
          <p:spPr bwMode="auto">
            <a:xfrm rot="10800000" flipV="1">
              <a:off x="852" y="1728"/>
              <a:ext cx="6" cy="1056"/>
            </a:xfrm>
            <a:prstGeom prst="curvedConnector3">
              <a:avLst>
                <a:gd name="adj1" fmla="val 23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5">
              <a:extLst>
                <a:ext uri="{FF2B5EF4-FFF2-40B4-BE49-F238E27FC236}">
                  <a16:creationId xmlns:a16="http://schemas.microsoft.com/office/drawing/2014/main" id="{BA414FE7-EE2A-D946-A60F-F4D7A164F159}"/>
                </a:ext>
              </a:extLst>
            </p:cNvPr>
            <p:cNvCxnSpPr>
              <a:cxnSpLocks noChangeShapeType="1"/>
              <a:stCxn id="6" idx="6"/>
              <a:endCxn id="8" idx="2"/>
            </p:cNvCxnSpPr>
            <p:nvPr/>
          </p:nvCxnSpPr>
          <p:spPr bwMode="auto">
            <a:xfrm>
              <a:off x="1158" y="1728"/>
              <a:ext cx="462"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6">
              <a:extLst>
                <a:ext uri="{FF2B5EF4-FFF2-40B4-BE49-F238E27FC236}">
                  <a16:creationId xmlns:a16="http://schemas.microsoft.com/office/drawing/2014/main" id="{682084D2-A8A4-8E4C-87D1-F678DA2FC9D2}"/>
                </a:ext>
              </a:extLst>
            </p:cNvPr>
            <p:cNvCxnSpPr>
              <a:cxnSpLocks noChangeShapeType="1"/>
              <a:stCxn id="8" idx="6"/>
              <a:endCxn id="9" idx="6"/>
            </p:cNvCxnSpPr>
            <p:nvPr/>
          </p:nvCxnSpPr>
          <p:spPr bwMode="auto">
            <a:xfrm flipH="1">
              <a:off x="1926" y="1728"/>
              <a:ext cx="6" cy="528"/>
            </a:xfrm>
            <a:prstGeom prst="curvedConnector3">
              <a:avLst>
                <a:gd name="adj1" fmla="val -22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7">
              <a:extLst>
                <a:ext uri="{FF2B5EF4-FFF2-40B4-BE49-F238E27FC236}">
                  <a16:creationId xmlns:a16="http://schemas.microsoft.com/office/drawing/2014/main" id="{E532195B-52C9-0D4B-9D63-DC144F656609}"/>
                </a:ext>
              </a:extLst>
            </p:cNvPr>
            <p:cNvCxnSpPr>
              <a:cxnSpLocks noChangeShapeType="1"/>
              <a:stCxn id="8" idx="6"/>
              <a:endCxn id="10" idx="6"/>
            </p:cNvCxnSpPr>
            <p:nvPr/>
          </p:nvCxnSpPr>
          <p:spPr bwMode="auto">
            <a:xfrm flipH="1">
              <a:off x="1926" y="1728"/>
              <a:ext cx="6" cy="1056"/>
            </a:xfrm>
            <a:prstGeom prst="curvedConnector3">
              <a:avLst>
                <a:gd name="adj1" fmla="val -435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8" name="Group 20">
            <a:extLst>
              <a:ext uri="{FF2B5EF4-FFF2-40B4-BE49-F238E27FC236}">
                <a16:creationId xmlns:a16="http://schemas.microsoft.com/office/drawing/2014/main" id="{C9A76BC8-9E74-2545-86FE-65C06D0F84C0}"/>
              </a:ext>
            </a:extLst>
          </p:cNvPr>
          <p:cNvGrpSpPr>
            <a:grpSpLocks noChangeAspect="1"/>
          </p:cNvGrpSpPr>
          <p:nvPr/>
        </p:nvGrpSpPr>
        <p:grpSpPr bwMode="auto">
          <a:xfrm>
            <a:off x="2047875" y="1981200"/>
            <a:ext cx="1685925" cy="2438400"/>
            <a:chOff x="858" y="1920"/>
            <a:chExt cx="1062" cy="1536"/>
          </a:xfrm>
        </p:grpSpPr>
        <p:sp>
          <p:nvSpPr>
            <p:cNvPr id="19" name="Oval 21">
              <a:extLst>
                <a:ext uri="{FF2B5EF4-FFF2-40B4-BE49-F238E27FC236}">
                  <a16:creationId xmlns:a16="http://schemas.microsoft.com/office/drawing/2014/main" id="{9BE55789-0A6B-8349-8CD7-DB7E08EB953F}"/>
                </a:ext>
              </a:extLst>
            </p:cNvPr>
            <p:cNvSpPr>
              <a:spLocks noChangeAspect="1" noChangeArrowheads="1"/>
            </p:cNvSpPr>
            <p:nvPr/>
          </p:nvSpPr>
          <p:spPr bwMode="auto">
            <a:xfrm>
              <a:off x="1632" y="2016"/>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1</a:t>
              </a:r>
            </a:p>
          </p:txBody>
        </p:sp>
        <p:sp>
          <p:nvSpPr>
            <p:cNvPr id="20" name="Oval 22">
              <a:extLst>
                <a:ext uri="{FF2B5EF4-FFF2-40B4-BE49-F238E27FC236}">
                  <a16:creationId xmlns:a16="http://schemas.microsoft.com/office/drawing/2014/main" id="{67B10581-EB25-2F4A-9A70-E4565429209A}"/>
                </a:ext>
              </a:extLst>
            </p:cNvPr>
            <p:cNvSpPr>
              <a:spLocks noChangeAspect="1" noChangeArrowheads="1"/>
            </p:cNvSpPr>
            <p:nvPr/>
          </p:nvSpPr>
          <p:spPr bwMode="auto">
            <a:xfrm>
              <a:off x="864" y="2016"/>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21" name="Oval 23">
              <a:extLst>
                <a:ext uri="{FF2B5EF4-FFF2-40B4-BE49-F238E27FC236}">
                  <a16:creationId xmlns:a16="http://schemas.microsoft.com/office/drawing/2014/main" id="{1851EB20-B5BE-2147-BDB0-F9FAB08FFAB2}"/>
                </a:ext>
              </a:extLst>
            </p:cNvPr>
            <p:cNvSpPr>
              <a:spLocks noChangeAspect="1" noChangeArrowheads="1"/>
            </p:cNvSpPr>
            <p:nvPr/>
          </p:nvSpPr>
          <p:spPr bwMode="auto">
            <a:xfrm>
              <a:off x="864" y="254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22" name="Oval 24">
              <a:extLst>
                <a:ext uri="{FF2B5EF4-FFF2-40B4-BE49-F238E27FC236}">
                  <a16:creationId xmlns:a16="http://schemas.microsoft.com/office/drawing/2014/main" id="{6B797A75-E8FA-E647-9495-DD92D7FB9D1C}"/>
                </a:ext>
              </a:extLst>
            </p:cNvPr>
            <p:cNvSpPr>
              <a:spLocks noChangeAspect="1" noChangeArrowheads="1"/>
            </p:cNvSpPr>
            <p:nvPr/>
          </p:nvSpPr>
          <p:spPr bwMode="auto">
            <a:xfrm>
              <a:off x="864" y="307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4</a:t>
              </a:r>
            </a:p>
          </p:txBody>
        </p:sp>
        <p:sp>
          <p:nvSpPr>
            <p:cNvPr id="23" name="Oval 25">
              <a:extLst>
                <a:ext uri="{FF2B5EF4-FFF2-40B4-BE49-F238E27FC236}">
                  <a16:creationId xmlns:a16="http://schemas.microsoft.com/office/drawing/2014/main" id="{3E09D1B3-594D-F841-B780-4BCF6B2FEB3D}"/>
                </a:ext>
              </a:extLst>
            </p:cNvPr>
            <p:cNvSpPr>
              <a:spLocks noChangeAspect="1" noChangeArrowheads="1"/>
            </p:cNvSpPr>
            <p:nvPr/>
          </p:nvSpPr>
          <p:spPr bwMode="auto">
            <a:xfrm>
              <a:off x="1632" y="254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24" name="Oval 26">
              <a:extLst>
                <a:ext uri="{FF2B5EF4-FFF2-40B4-BE49-F238E27FC236}">
                  <a16:creationId xmlns:a16="http://schemas.microsoft.com/office/drawing/2014/main" id="{E1B06255-11D8-F140-AB74-C3F859C6B31E}"/>
                </a:ext>
              </a:extLst>
            </p:cNvPr>
            <p:cNvSpPr>
              <a:spLocks noChangeAspect="1" noChangeArrowheads="1"/>
            </p:cNvSpPr>
            <p:nvPr/>
          </p:nvSpPr>
          <p:spPr bwMode="auto">
            <a:xfrm>
              <a:off x="1632" y="307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25" name="AutoShape 27">
              <a:extLst>
                <a:ext uri="{FF2B5EF4-FFF2-40B4-BE49-F238E27FC236}">
                  <a16:creationId xmlns:a16="http://schemas.microsoft.com/office/drawing/2014/main" id="{F850ABE2-D649-7B4B-B94F-CF2EB3E313EB}"/>
                </a:ext>
              </a:extLst>
            </p:cNvPr>
            <p:cNvCxnSpPr>
              <a:cxnSpLocks noChangeAspect="1" noChangeShapeType="1"/>
              <a:stCxn id="20" idx="4"/>
              <a:endCxn id="21" idx="0"/>
            </p:cNvCxnSpPr>
            <p:nvPr/>
          </p:nvCxnSpPr>
          <p:spPr bwMode="auto">
            <a:xfrm rot="5400000">
              <a:off x="894" y="2424"/>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28">
              <a:extLst>
                <a:ext uri="{FF2B5EF4-FFF2-40B4-BE49-F238E27FC236}">
                  <a16:creationId xmlns:a16="http://schemas.microsoft.com/office/drawing/2014/main" id="{A4E02C90-ACFF-8044-8106-16761799DFDC}"/>
                </a:ext>
              </a:extLst>
            </p:cNvPr>
            <p:cNvCxnSpPr>
              <a:cxnSpLocks noChangeAspect="1" noChangeShapeType="1"/>
              <a:stCxn id="20" idx="2"/>
              <a:endCxn id="22" idx="2"/>
            </p:cNvCxnSpPr>
            <p:nvPr/>
          </p:nvCxnSpPr>
          <p:spPr bwMode="auto">
            <a:xfrm rot="10800000" flipH="1" flipV="1">
              <a:off x="858" y="2160"/>
              <a:ext cx="1" cy="1056"/>
            </a:xfrm>
            <a:prstGeom prst="curvedConnector3">
              <a:avLst>
                <a:gd name="adj1" fmla="val -138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29">
              <a:extLst>
                <a:ext uri="{FF2B5EF4-FFF2-40B4-BE49-F238E27FC236}">
                  <a16:creationId xmlns:a16="http://schemas.microsoft.com/office/drawing/2014/main" id="{45CAEEC8-DC26-5B42-8CFD-89A11749B5A4}"/>
                </a:ext>
              </a:extLst>
            </p:cNvPr>
            <p:cNvCxnSpPr>
              <a:cxnSpLocks noChangeAspect="1" noChangeShapeType="1"/>
              <a:stCxn id="20" idx="6"/>
              <a:endCxn id="19" idx="2"/>
            </p:cNvCxnSpPr>
            <p:nvPr/>
          </p:nvCxnSpPr>
          <p:spPr bwMode="auto">
            <a:xfrm>
              <a:off x="1158" y="2160"/>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30">
              <a:extLst>
                <a:ext uri="{FF2B5EF4-FFF2-40B4-BE49-F238E27FC236}">
                  <a16:creationId xmlns:a16="http://schemas.microsoft.com/office/drawing/2014/main" id="{8D1BAB6C-C99D-1045-A905-F54828F3183F}"/>
                </a:ext>
              </a:extLst>
            </p:cNvPr>
            <p:cNvCxnSpPr>
              <a:cxnSpLocks noChangeAspect="1" noChangeShapeType="1"/>
              <a:stCxn id="23" idx="4"/>
              <a:endCxn id="24" idx="0"/>
            </p:cNvCxnSpPr>
            <p:nvPr/>
          </p:nvCxnSpPr>
          <p:spPr bwMode="auto">
            <a:xfrm rot="5400000">
              <a:off x="1662" y="295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31">
              <a:extLst>
                <a:ext uri="{FF2B5EF4-FFF2-40B4-BE49-F238E27FC236}">
                  <a16:creationId xmlns:a16="http://schemas.microsoft.com/office/drawing/2014/main" id="{4CDFC79A-3261-0341-B6FB-1F11CCCDE120}"/>
                </a:ext>
              </a:extLst>
            </p:cNvPr>
            <p:cNvCxnSpPr>
              <a:cxnSpLocks noChangeAspect="1" noChangeShapeType="1"/>
              <a:stCxn id="23" idx="2"/>
              <a:endCxn id="22" idx="6"/>
            </p:cNvCxnSpPr>
            <p:nvPr/>
          </p:nvCxnSpPr>
          <p:spPr bwMode="auto">
            <a:xfrm flipH="1">
              <a:off x="1158" y="2688"/>
              <a:ext cx="468"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AutoShape 32">
              <a:extLst>
                <a:ext uri="{FF2B5EF4-FFF2-40B4-BE49-F238E27FC236}">
                  <a16:creationId xmlns:a16="http://schemas.microsoft.com/office/drawing/2014/main" id="{6417028B-1766-B940-AAC1-96DA1558F33F}"/>
                </a:ext>
              </a:extLst>
            </p:cNvPr>
            <p:cNvCxnSpPr>
              <a:cxnSpLocks noChangeAspect="1" noChangeShapeType="1"/>
              <a:stCxn id="22" idx="6"/>
              <a:endCxn id="24" idx="2"/>
            </p:cNvCxnSpPr>
            <p:nvPr/>
          </p:nvCxnSpPr>
          <p:spPr bwMode="auto">
            <a:xfrm>
              <a:off x="1158" y="3216"/>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Line 33">
              <a:extLst>
                <a:ext uri="{FF2B5EF4-FFF2-40B4-BE49-F238E27FC236}">
                  <a16:creationId xmlns:a16="http://schemas.microsoft.com/office/drawing/2014/main" id="{AE105A3E-6263-5A4D-BCF3-ABBF121C07DB}"/>
                </a:ext>
              </a:extLst>
            </p:cNvPr>
            <p:cNvSpPr>
              <a:spLocks noChangeAspect="1" noChangeShapeType="1"/>
            </p:cNvSpPr>
            <p:nvPr/>
          </p:nvSpPr>
          <p:spPr bwMode="auto">
            <a:xfrm>
              <a:off x="1392" y="1920"/>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2" name="AutoShape 34">
            <a:extLst>
              <a:ext uri="{FF2B5EF4-FFF2-40B4-BE49-F238E27FC236}">
                <a16:creationId xmlns:a16="http://schemas.microsoft.com/office/drawing/2014/main" id="{0952AC26-AC50-9646-A498-34FD219887CE}"/>
              </a:ext>
            </a:extLst>
          </p:cNvPr>
          <p:cNvSpPr>
            <a:spLocks noChangeArrowheads="1"/>
          </p:cNvSpPr>
          <p:nvPr/>
        </p:nvSpPr>
        <p:spPr bwMode="auto">
          <a:xfrm>
            <a:off x="4114800" y="3048000"/>
            <a:ext cx="914400" cy="304800"/>
          </a:xfrm>
          <a:prstGeom prst="righ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290685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EEE15-869A-BD42-8B50-828BD9E7F666}"/>
              </a:ext>
            </a:extLst>
          </p:cNvPr>
          <p:cNvSpPr>
            <a:spLocks noGrp="1"/>
          </p:cNvSpPr>
          <p:nvPr>
            <p:ph type="title"/>
          </p:nvPr>
        </p:nvSpPr>
        <p:spPr/>
        <p:txBody>
          <a:bodyPr/>
          <a:lstStyle/>
          <a:p>
            <a:r>
              <a:rPr lang="en-US" dirty="0"/>
              <a:t>KL Algorithm Revisited</a:t>
            </a:r>
          </a:p>
        </p:txBody>
      </p:sp>
      <p:sp>
        <p:nvSpPr>
          <p:cNvPr id="3" name="Content Placeholder 2">
            <a:extLst>
              <a:ext uri="{FF2B5EF4-FFF2-40B4-BE49-F238E27FC236}">
                <a16:creationId xmlns:a16="http://schemas.microsoft.com/office/drawing/2014/main" id="{20120C1B-17EB-7349-B182-B6F37E537817}"/>
              </a:ext>
            </a:extLst>
          </p:cNvPr>
          <p:cNvSpPr>
            <a:spLocks noGrp="1"/>
          </p:cNvSpPr>
          <p:nvPr>
            <p:ph idx="1"/>
          </p:nvPr>
        </p:nvSpPr>
        <p:spPr/>
        <p:txBody>
          <a:bodyPr>
            <a:normAutofit lnSpcReduction="10000"/>
          </a:bodyPr>
          <a:lstStyle/>
          <a:p>
            <a:pPr eaLnBrk="1" hangingPunct="1">
              <a:lnSpc>
                <a:spcPct val="90000"/>
              </a:lnSpc>
            </a:pPr>
            <a:r>
              <a:rPr lang="en-US" altLang="zh-TW" dirty="0">
                <a:ea typeface="新細明體" panose="02020500000000000000" pitchFamily="18" charset="-120"/>
              </a:rPr>
              <a:t>Start with any initial legal partitions X and Y</a:t>
            </a:r>
          </a:p>
          <a:p>
            <a:pPr eaLnBrk="1" hangingPunct="1">
              <a:lnSpc>
                <a:spcPct val="90000"/>
              </a:lnSpc>
            </a:pPr>
            <a:r>
              <a:rPr lang="en-US" altLang="zh-TW" dirty="0">
                <a:ea typeface="新細明體" panose="02020500000000000000" pitchFamily="18" charset="-120"/>
              </a:rPr>
              <a:t>A </a:t>
            </a:r>
            <a:r>
              <a:rPr lang="en-US" altLang="zh-TW" u="sng" dirty="0">
                <a:ea typeface="新細明體" panose="02020500000000000000" pitchFamily="18" charset="-120"/>
              </a:rPr>
              <a:t>pass</a:t>
            </a:r>
            <a:r>
              <a:rPr lang="en-US" altLang="zh-TW" dirty="0">
                <a:ea typeface="新細明體" panose="02020500000000000000" pitchFamily="18" charset="-120"/>
              </a:rPr>
              <a:t> (exchanging each vertex exactly once) is as follows:</a:t>
            </a:r>
          </a:p>
          <a:p>
            <a:pPr marL="0" indent="0" eaLnBrk="1" hangingPunct="1">
              <a:lnSpc>
                <a:spcPct val="90000"/>
              </a:lnSpc>
              <a:buNone/>
            </a:pPr>
            <a:endParaRPr lang="en-US" altLang="zh-TW" dirty="0">
              <a:ea typeface="新細明體" panose="02020500000000000000" pitchFamily="18" charset="-120"/>
            </a:endParaRPr>
          </a:p>
          <a:p>
            <a:pPr lvl="1" eaLnBrk="1" hangingPunct="1">
              <a:lnSpc>
                <a:spcPct val="90000"/>
              </a:lnSpc>
              <a:buFontTx/>
              <a:buNone/>
            </a:pPr>
            <a:r>
              <a:rPr lang="en-US" altLang="zh-TW" dirty="0">
                <a:solidFill>
                  <a:srgbClr val="0070C0"/>
                </a:solidFill>
                <a:ea typeface="新細明體" panose="02020500000000000000" pitchFamily="18" charset="-120"/>
              </a:rPr>
              <a:t>1. For </a:t>
            </a:r>
            <a:r>
              <a:rPr lang="en-US" altLang="zh-TW" dirty="0" err="1">
                <a:solidFill>
                  <a:srgbClr val="0070C0"/>
                </a:solidFill>
                <a:ea typeface="新細明體" panose="02020500000000000000" pitchFamily="18" charset="-120"/>
              </a:rPr>
              <a:t>i</a:t>
            </a:r>
            <a:r>
              <a:rPr lang="en-US" altLang="zh-TW" dirty="0">
                <a:solidFill>
                  <a:srgbClr val="0070C0"/>
                </a:solidFill>
                <a:ea typeface="新細明體" panose="02020500000000000000" pitchFamily="18" charset="-120"/>
              </a:rPr>
              <a:t> := 1 to n do</a:t>
            </a:r>
          </a:p>
          <a:p>
            <a:pPr lvl="1" eaLnBrk="1" hangingPunct="1">
              <a:lnSpc>
                <a:spcPct val="90000"/>
              </a:lnSpc>
              <a:buFontTx/>
              <a:buNone/>
            </a:pPr>
            <a:r>
              <a:rPr lang="en-US" altLang="zh-TW" dirty="0">
                <a:solidFill>
                  <a:srgbClr val="0070C0"/>
                </a:solidFill>
                <a:ea typeface="新細明體" panose="02020500000000000000" pitchFamily="18" charset="-120"/>
              </a:rPr>
              <a:t>      From the unlocked (unexchanged) vertices,</a:t>
            </a:r>
          </a:p>
          <a:p>
            <a:pPr lvl="1" eaLnBrk="1" hangingPunct="1">
              <a:lnSpc>
                <a:spcPct val="90000"/>
              </a:lnSpc>
              <a:buFontTx/>
              <a:buNone/>
            </a:pPr>
            <a:r>
              <a:rPr lang="en-US" altLang="zh-TW" dirty="0">
                <a:solidFill>
                  <a:srgbClr val="0070C0"/>
                </a:solidFill>
                <a:ea typeface="新細明體" panose="02020500000000000000" pitchFamily="18" charset="-120"/>
              </a:rPr>
              <a:t>        choose a pair (A,B) </a:t>
            </a:r>
            <a:r>
              <a:rPr lang="en-US" altLang="zh-TW" dirty="0" err="1">
                <a:solidFill>
                  <a:srgbClr val="0070C0"/>
                </a:solidFill>
                <a:ea typeface="新細明體" panose="02020500000000000000" pitchFamily="18" charset="-120"/>
              </a:rPr>
              <a:t>s.t.</a:t>
            </a:r>
            <a:r>
              <a:rPr lang="en-US" altLang="zh-TW" dirty="0">
                <a:solidFill>
                  <a:srgbClr val="0070C0"/>
                </a:solidFill>
                <a:ea typeface="新細明體" panose="02020500000000000000" pitchFamily="18" charset="-120"/>
              </a:rPr>
              <a:t> gain(A,B) is largest </a:t>
            </a:r>
            <a:r>
              <a:rPr lang="en-US" altLang="zh-TW" dirty="0">
                <a:solidFill>
                  <a:srgbClr val="FF0000"/>
                </a:solidFill>
                <a:ea typeface="新細明體" panose="02020500000000000000" pitchFamily="18" charset="-120"/>
              </a:rPr>
              <a:t>(greedy)</a:t>
            </a:r>
          </a:p>
          <a:p>
            <a:pPr lvl="1" eaLnBrk="1" hangingPunct="1">
              <a:lnSpc>
                <a:spcPct val="90000"/>
              </a:lnSpc>
              <a:buFontTx/>
              <a:buNone/>
            </a:pPr>
            <a:r>
              <a:rPr lang="en-US" altLang="zh-TW" dirty="0">
                <a:solidFill>
                  <a:srgbClr val="0070C0"/>
                </a:solidFill>
                <a:ea typeface="新細明體" panose="02020500000000000000" pitchFamily="18" charset="-120"/>
              </a:rPr>
              <a:t>      Exchange and Lock A, B</a:t>
            </a:r>
          </a:p>
          <a:p>
            <a:pPr lvl="1" eaLnBrk="1" hangingPunct="1">
              <a:lnSpc>
                <a:spcPct val="90000"/>
              </a:lnSpc>
              <a:buFontTx/>
              <a:buNone/>
            </a:pPr>
            <a:r>
              <a:rPr lang="en-US" altLang="zh-TW" dirty="0">
                <a:solidFill>
                  <a:srgbClr val="0070C0"/>
                </a:solidFill>
                <a:ea typeface="新細明體" panose="02020500000000000000" pitchFamily="18" charset="-120"/>
              </a:rPr>
              <a:t>      Let </a:t>
            </a:r>
            <a:r>
              <a:rPr lang="en-US" altLang="zh-TW" dirty="0" err="1">
                <a:solidFill>
                  <a:srgbClr val="0070C0"/>
                </a:solidFill>
                <a:ea typeface="新細明體" panose="02020500000000000000" pitchFamily="18" charset="-120"/>
              </a:rPr>
              <a:t>g</a:t>
            </a:r>
            <a:r>
              <a:rPr lang="en-US" altLang="zh-TW" baseline="-25000" dirty="0" err="1">
                <a:solidFill>
                  <a:srgbClr val="0070C0"/>
                </a:solidFill>
                <a:ea typeface="新細明體" panose="02020500000000000000" pitchFamily="18" charset="-120"/>
              </a:rPr>
              <a:t>i</a:t>
            </a:r>
            <a:r>
              <a:rPr lang="en-US" altLang="zh-TW" dirty="0">
                <a:solidFill>
                  <a:srgbClr val="0070C0"/>
                </a:solidFill>
                <a:ea typeface="新細明體" panose="02020500000000000000" pitchFamily="18" charset="-120"/>
              </a:rPr>
              <a:t> = gain(A,B)</a:t>
            </a:r>
          </a:p>
          <a:p>
            <a:pPr lvl="1" eaLnBrk="1" hangingPunct="1">
              <a:lnSpc>
                <a:spcPct val="90000"/>
              </a:lnSpc>
              <a:buFontTx/>
              <a:buNone/>
            </a:pPr>
            <a:r>
              <a:rPr lang="en-US" altLang="zh-TW" dirty="0">
                <a:solidFill>
                  <a:srgbClr val="0070C0"/>
                </a:solidFill>
                <a:ea typeface="新細明體" panose="02020500000000000000" pitchFamily="18" charset="-120"/>
              </a:rPr>
              <a:t>2. Find the k </a:t>
            </a:r>
            <a:r>
              <a:rPr lang="en-US" altLang="zh-TW" dirty="0" err="1">
                <a:solidFill>
                  <a:srgbClr val="0070C0"/>
                </a:solidFill>
                <a:ea typeface="新細明體" panose="02020500000000000000" pitchFamily="18" charset="-120"/>
              </a:rPr>
              <a:t>s.t.</a:t>
            </a:r>
            <a:r>
              <a:rPr lang="en-US" altLang="zh-TW" dirty="0">
                <a:solidFill>
                  <a:srgbClr val="0070C0"/>
                </a:solidFill>
                <a:ea typeface="新細明體" panose="02020500000000000000" pitchFamily="18" charset="-120"/>
              </a:rPr>
              <a:t> G=g</a:t>
            </a:r>
            <a:r>
              <a:rPr lang="en-US" altLang="zh-TW" baseline="-25000" dirty="0">
                <a:solidFill>
                  <a:srgbClr val="0070C0"/>
                </a:solidFill>
                <a:ea typeface="新細明體" panose="02020500000000000000" pitchFamily="18" charset="-120"/>
              </a:rPr>
              <a:t>1</a:t>
            </a:r>
            <a:r>
              <a:rPr lang="en-US" altLang="zh-TW" dirty="0">
                <a:solidFill>
                  <a:srgbClr val="0070C0"/>
                </a:solidFill>
                <a:ea typeface="新細明體" panose="02020500000000000000" pitchFamily="18" charset="-120"/>
              </a:rPr>
              <a:t>+...+</a:t>
            </a:r>
            <a:r>
              <a:rPr lang="en-US" altLang="zh-TW" dirty="0" err="1">
                <a:solidFill>
                  <a:srgbClr val="0070C0"/>
                </a:solidFill>
                <a:ea typeface="新細明體" panose="02020500000000000000" pitchFamily="18" charset="-120"/>
              </a:rPr>
              <a:t>g</a:t>
            </a:r>
            <a:r>
              <a:rPr lang="en-US" altLang="zh-TW" baseline="-25000" dirty="0" err="1">
                <a:solidFill>
                  <a:srgbClr val="0070C0"/>
                </a:solidFill>
                <a:ea typeface="新細明體" panose="02020500000000000000" pitchFamily="18" charset="-120"/>
              </a:rPr>
              <a:t>k</a:t>
            </a:r>
            <a:r>
              <a:rPr lang="en-US" altLang="zh-TW" dirty="0">
                <a:solidFill>
                  <a:srgbClr val="0070C0"/>
                </a:solidFill>
                <a:ea typeface="新細明體" panose="02020500000000000000" pitchFamily="18" charset="-120"/>
              </a:rPr>
              <a:t> is maximized</a:t>
            </a:r>
          </a:p>
          <a:p>
            <a:pPr lvl="1" eaLnBrk="1" hangingPunct="1">
              <a:lnSpc>
                <a:spcPct val="90000"/>
              </a:lnSpc>
              <a:buFontTx/>
              <a:buNone/>
            </a:pPr>
            <a:r>
              <a:rPr lang="en-US" altLang="zh-TW" dirty="0">
                <a:solidFill>
                  <a:srgbClr val="0070C0"/>
                </a:solidFill>
                <a:ea typeface="新細明體" panose="02020500000000000000" pitchFamily="18" charset="-120"/>
              </a:rPr>
              <a:t>3. Switch the first k pairs</a:t>
            </a:r>
          </a:p>
          <a:p>
            <a:pPr lvl="1" eaLnBrk="1" hangingPunct="1">
              <a:lnSpc>
                <a:spcPct val="90000"/>
              </a:lnSpc>
              <a:buFontTx/>
              <a:buNone/>
            </a:pPr>
            <a:endParaRPr lang="en-US" altLang="zh-TW" dirty="0">
              <a:solidFill>
                <a:srgbClr val="0070C0"/>
              </a:solidFill>
              <a:ea typeface="新細明體" panose="02020500000000000000" pitchFamily="18" charset="-120"/>
            </a:endParaRPr>
          </a:p>
          <a:p>
            <a:pPr eaLnBrk="1" hangingPunct="1">
              <a:lnSpc>
                <a:spcPct val="90000"/>
              </a:lnSpc>
            </a:pPr>
            <a:r>
              <a:rPr lang="en-US" altLang="zh-TW" dirty="0">
                <a:ea typeface="新細明體" panose="02020500000000000000" pitchFamily="18" charset="-120"/>
              </a:rPr>
              <a:t>Repeat the pass until there is no improvement (G=0)</a:t>
            </a:r>
            <a:endParaRPr lang="en-US" dirty="0"/>
          </a:p>
        </p:txBody>
      </p:sp>
      <p:sp>
        <p:nvSpPr>
          <p:cNvPr id="4" name="Rectangle 3">
            <a:extLst>
              <a:ext uri="{FF2B5EF4-FFF2-40B4-BE49-F238E27FC236}">
                <a16:creationId xmlns:a16="http://schemas.microsoft.com/office/drawing/2014/main" id="{BA7DBAA8-9A2E-754D-B190-A7324F470DF5}"/>
              </a:ext>
            </a:extLst>
          </p:cNvPr>
          <p:cNvSpPr/>
          <p:nvPr/>
        </p:nvSpPr>
        <p:spPr>
          <a:xfrm>
            <a:off x="1006928" y="2607131"/>
            <a:ext cx="8262257" cy="2808514"/>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TextBox 4">
            <a:extLst>
              <a:ext uri="{FF2B5EF4-FFF2-40B4-BE49-F238E27FC236}">
                <a16:creationId xmlns:a16="http://schemas.microsoft.com/office/drawing/2014/main" id="{513D4AE1-0F94-584A-A9E9-7260790A8106}"/>
              </a:ext>
            </a:extLst>
          </p:cNvPr>
          <p:cNvSpPr txBox="1"/>
          <p:nvPr/>
        </p:nvSpPr>
        <p:spPr>
          <a:xfrm>
            <a:off x="9361713" y="2607131"/>
            <a:ext cx="1262910" cy="523220"/>
          </a:xfrm>
          <a:prstGeom prst="rect">
            <a:avLst/>
          </a:prstGeom>
          <a:noFill/>
        </p:spPr>
        <p:txBody>
          <a:bodyPr wrap="none" rtlCol="0">
            <a:spAutoFit/>
          </a:bodyPr>
          <a:lstStyle/>
          <a:p>
            <a:r>
              <a:rPr lang="en-US" sz="2800" u="sng" dirty="0">
                <a:latin typeface="Arial" panose="020B0604020202020204" pitchFamily="34" charset="0"/>
                <a:cs typeface="Arial" panose="020B0604020202020204" pitchFamily="34" charset="0"/>
              </a:rPr>
              <a:t>A pass</a:t>
            </a:r>
          </a:p>
        </p:txBody>
      </p:sp>
    </p:spTree>
    <p:extLst>
      <p:ext uri="{BB962C8B-B14F-4D97-AF65-F5344CB8AC3E}">
        <p14:creationId xmlns:p14="http://schemas.microsoft.com/office/powerpoint/2010/main" val="3698269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55371-EDD6-8643-98EF-D43054FA3332}"/>
              </a:ext>
            </a:extLst>
          </p:cNvPr>
          <p:cNvSpPr>
            <a:spLocks noGrp="1"/>
          </p:cNvSpPr>
          <p:nvPr>
            <p:ph type="title"/>
          </p:nvPr>
        </p:nvSpPr>
        <p:spPr/>
        <p:txBody>
          <a:bodyPr/>
          <a:lstStyle/>
          <a:p>
            <a:r>
              <a:rPr lang="en-US" dirty="0"/>
              <a:t>Time Complexity of KL Algorithm</a:t>
            </a:r>
          </a:p>
        </p:txBody>
      </p:sp>
      <p:sp>
        <p:nvSpPr>
          <p:cNvPr id="3" name="Content Placeholder 2">
            <a:extLst>
              <a:ext uri="{FF2B5EF4-FFF2-40B4-BE49-F238E27FC236}">
                <a16:creationId xmlns:a16="http://schemas.microsoft.com/office/drawing/2014/main" id="{C008DE38-5016-4E4A-BEBC-A592C6F95AEA}"/>
              </a:ext>
            </a:extLst>
          </p:cNvPr>
          <p:cNvSpPr>
            <a:spLocks noGrp="1"/>
          </p:cNvSpPr>
          <p:nvPr>
            <p:ph idx="1"/>
          </p:nvPr>
        </p:nvSpPr>
        <p:spPr/>
        <p:txBody>
          <a:bodyPr/>
          <a:lstStyle/>
          <a:p>
            <a:pPr eaLnBrk="1" hangingPunct="1"/>
            <a:r>
              <a:rPr lang="en-US" altLang="zh-TW" b="1" dirty="0">
                <a:ea typeface="新細明體" panose="02020500000000000000" pitchFamily="18" charset="-120"/>
              </a:rPr>
              <a:t>For each pass of KL</a:t>
            </a:r>
          </a:p>
          <a:p>
            <a:pPr lvl="1" eaLnBrk="1" hangingPunct="1"/>
            <a:r>
              <a:rPr lang="en-US" altLang="zh-TW" dirty="0">
                <a:ea typeface="新細明體" panose="02020500000000000000" pitchFamily="18" charset="-120"/>
              </a:rPr>
              <a:t>O(n</a:t>
            </a:r>
            <a:r>
              <a:rPr lang="en-US" altLang="zh-TW" baseline="30000" dirty="0">
                <a:ea typeface="新細明體" panose="02020500000000000000" pitchFamily="18" charset="-120"/>
              </a:rPr>
              <a:t>2</a:t>
            </a:r>
            <a:r>
              <a:rPr lang="en-US" altLang="zh-TW" dirty="0">
                <a:ea typeface="新細明體" panose="02020500000000000000" pitchFamily="18" charset="-120"/>
              </a:rPr>
              <a:t>) time to find the best pair to exchange</a:t>
            </a:r>
          </a:p>
          <a:p>
            <a:pPr lvl="1" eaLnBrk="1" hangingPunct="1"/>
            <a:r>
              <a:rPr lang="en-US" altLang="zh-TW" dirty="0">
                <a:ea typeface="新細明體" panose="02020500000000000000" pitchFamily="18" charset="-120"/>
              </a:rPr>
              <a:t>n pairs exchanged</a:t>
            </a:r>
          </a:p>
          <a:p>
            <a:pPr lvl="1" eaLnBrk="1" hangingPunct="1"/>
            <a:r>
              <a:rPr lang="en-US" altLang="zh-TW" dirty="0">
                <a:ea typeface="新細明體" panose="02020500000000000000" pitchFamily="18" charset="-120"/>
              </a:rPr>
              <a:t>Total time is O(n</a:t>
            </a:r>
            <a:r>
              <a:rPr lang="en-US" altLang="zh-TW" baseline="30000" dirty="0">
                <a:ea typeface="新細明體" panose="02020500000000000000" pitchFamily="18" charset="-120"/>
              </a:rPr>
              <a:t>3</a:t>
            </a:r>
            <a:r>
              <a:rPr lang="en-US" altLang="zh-TW" dirty="0">
                <a:ea typeface="新細明體" panose="02020500000000000000" pitchFamily="18" charset="-120"/>
              </a:rPr>
              <a:t>) per pass</a:t>
            </a:r>
          </a:p>
          <a:p>
            <a:pPr eaLnBrk="1" hangingPunct="1"/>
            <a:r>
              <a:rPr lang="en-US" altLang="zh-TW" b="1" dirty="0">
                <a:ea typeface="新細明體" panose="02020500000000000000" pitchFamily="18" charset="-120"/>
              </a:rPr>
              <a:t>Better implementation can get O(n</a:t>
            </a:r>
            <a:r>
              <a:rPr lang="en-US" altLang="zh-TW" b="1" baseline="30000" dirty="0">
                <a:ea typeface="新細明體" panose="02020500000000000000" pitchFamily="18" charset="-120"/>
              </a:rPr>
              <a:t>2</a:t>
            </a:r>
            <a:r>
              <a:rPr lang="en-US" altLang="zh-TW" b="1" dirty="0">
                <a:ea typeface="新細明體" panose="02020500000000000000" pitchFamily="18" charset="-120"/>
              </a:rPr>
              <a:t>log n) time per pass</a:t>
            </a:r>
          </a:p>
          <a:p>
            <a:pPr lvl="1"/>
            <a:r>
              <a:rPr lang="en-US" altLang="zh-TW" dirty="0">
                <a:ea typeface="新細明體" panose="02020500000000000000" pitchFamily="18" charset="-120"/>
              </a:rPr>
              <a:t>But requires fairly sophisticated data structure representation</a:t>
            </a:r>
          </a:p>
          <a:p>
            <a:pPr eaLnBrk="1" hangingPunct="1"/>
            <a:r>
              <a:rPr lang="en-US" altLang="zh-TW" b="1" dirty="0">
                <a:ea typeface="新細明體" panose="02020500000000000000" pitchFamily="18" charset="-120"/>
              </a:rPr>
              <a:t>Number of passes is usually small</a:t>
            </a:r>
          </a:p>
          <a:p>
            <a:pPr lvl="1"/>
            <a:r>
              <a:rPr lang="en-US" altLang="zh-TW" dirty="0">
                <a:ea typeface="新細明體" panose="02020500000000000000" pitchFamily="18" charset="-120"/>
              </a:rPr>
              <a:t>Converged very fast in practice</a:t>
            </a:r>
            <a:endParaRPr lang="zh-TW" altLang="en-US" dirty="0">
              <a:ea typeface="新細明體" panose="02020500000000000000" pitchFamily="18" charset="-120"/>
            </a:endParaRPr>
          </a:p>
          <a:p>
            <a:endParaRPr lang="en-US" dirty="0"/>
          </a:p>
        </p:txBody>
      </p:sp>
    </p:spTree>
    <p:extLst>
      <p:ext uri="{BB962C8B-B14F-4D97-AF65-F5344CB8AC3E}">
        <p14:creationId xmlns:p14="http://schemas.microsoft.com/office/powerpoint/2010/main" val="934131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8492-2F3A-D747-8411-19A5850E5D47}"/>
              </a:ext>
            </a:extLst>
          </p:cNvPr>
          <p:cNvSpPr>
            <a:spLocks noGrp="1"/>
          </p:cNvSpPr>
          <p:nvPr>
            <p:ph type="title"/>
          </p:nvPr>
        </p:nvSpPr>
        <p:spPr/>
        <p:txBody>
          <a:bodyPr/>
          <a:lstStyle/>
          <a:p>
            <a:r>
              <a:rPr lang="en-US" dirty="0"/>
              <a:t>Drawbacks of KL Algorithm</a:t>
            </a:r>
          </a:p>
        </p:txBody>
      </p:sp>
      <p:sp>
        <p:nvSpPr>
          <p:cNvPr id="3" name="Content Placeholder 2">
            <a:extLst>
              <a:ext uri="{FF2B5EF4-FFF2-40B4-BE49-F238E27FC236}">
                <a16:creationId xmlns:a16="http://schemas.microsoft.com/office/drawing/2014/main" id="{48BBA9BD-3194-3C48-B94E-40B6E5E9C557}"/>
              </a:ext>
            </a:extLst>
          </p:cNvPr>
          <p:cNvSpPr>
            <a:spLocks noGrp="1"/>
          </p:cNvSpPr>
          <p:nvPr>
            <p:ph idx="1"/>
          </p:nvPr>
        </p:nvSpPr>
        <p:spPr/>
        <p:txBody>
          <a:bodyPr/>
          <a:lstStyle/>
          <a:p>
            <a:r>
              <a:rPr lang="en-US" b="1" dirty="0"/>
              <a:t>Handle only unit vertex weights</a:t>
            </a:r>
          </a:p>
          <a:p>
            <a:pPr lvl="1"/>
            <a:r>
              <a:rPr lang="en-US" dirty="0"/>
              <a:t>Vertex weights might represent block sizes, different from blocks to blocks in real situation</a:t>
            </a:r>
          </a:p>
          <a:p>
            <a:r>
              <a:rPr lang="en-US" b="1" dirty="0"/>
              <a:t>Handle only exact bisection</a:t>
            </a:r>
          </a:p>
          <a:p>
            <a:pPr lvl="1"/>
            <a:r>
              <a:rPr lang="en-US" dirty="0"/>
              <a:t>Need dummy vertices to handle the unbalanced problem</a:t>
            </a:r>
          </a:p>
          <a:p>
            <a:r>
              <a:rPr lang="en-US" b="1" dirty="0"/>
              <a:t>Handle only non-hypergraphs</a:t>
            </a:r>
          </a:p>
          <a:p>
            <a:pPr lvl="1"/>
            <a:r>
              <a:rPr lang="en-US" dirty="0"/>
              <a:t>Practical circuits have many terminal nodes for each cell output </a:t>
            </a:r>
          </a:p>
          <a:p>
            <a:pPr lvl="1"/>
            <a:r>
              <a:rPr lang="en-US" dirty="0"/>
              <a:t>Need to handle multi-terminal nets directly</a:t>
            </a:r>
          </a:p>
          <a:p>
            <a:endParaRPr lang="en-US" dirty="0"/>
          </a:p>
        </p:txBody>
      </p:sp>
      <p:grpSp>
        <p:nvGrpSpPr>
          <p:cNvPr id="4" name="Group 4">
            <a:extLst>
              <a:ext uri="{FF2B5EF4-FFF2-40B4-BE49-F238E27FC236}">
                <a16:creationId xmlns:a16="http://schemas.microsoft.com/office/drawing/2014/main" id="{7A6CEF1F-AF4C-1D48-83B6-E457EB0D9FD1}"/>
              </a:ext>
            </a:extLst>
          </p:cNvPr>
          <p:cNvGrpSpPr>
            <a:grpSpLocks/>
          </p:cNvGrpSpPr>
          <p:nvPr/>
        </p:nvGrpSpPr>
        <p:grpSpPr bwMode="auto">
          <a:xfrm>
            <a:off x="7336972" y="4842556"/>
            <a:ext cx="2640013" cy="1652587"/>
            <a:chOff x="3888" y="1049"/>
            <a:chExt cx="1663" cy="1041"/>
          </a:xfrm>
        </p:grpSpPr>
        <p:sp>
          <p:nvSpPr>
            <p:cNvPr id="5" name="AutoShape 5">
              <a:extLst>
                <a:ext uri="{FF2B5EF4-FFF2-40B4-BE49-F238E27FC236}">
                  <a16:creationId xmlns:a16="http://schemas.microsoft.com/office/drawing/2014/main" id="{F4EBBA67-82ED-774B-B604-0CDBE549FB25}"/>
                </a:ext>
              </a:extLst>
            </p:cNvPr>
            <p:cNvSpPr>
              <a:spLocks noChangeAspect="1" noChangeArrowheads="1"/>
            </p:cNvSpPr>
            <p:nvPr/>
          </p:nvSpPr>
          <p:spPr bwMode="auto">
            <a:xfrm>
              <a:off x="3941" y="1447"/>
              <a:ext cx="221" cy="178"/>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AutoShape 6">
              <a:extLst>
                <a:ext uri="{FF2B5EF4-FFF2-40B4-BE49-F238E27FC236}">
                  <a16:creationId xmlns:a16="http://schemas.microsoft.com/office/drawing/2014/main" id="{E774DCAB-07D5-B64A-BDFD-362DD22A07BE}"/>
                </a:ext>
              </a:extLst>
            </p:cNvPr>
            <p:cNvSpPr>
              <a:spLocks noChangeAspect="1" noChangeArrowheads="1"/>
            </p:cNvSpPr>
            <p:nvPr/>
          </p:nvSpPr>
          <p:spPr bwMode="auto">
            <a:xfrm>
              <a:off x="4516" y="1137"/>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AutoShape 7">
              <a:extLst>
                <a:ext uri="{FF2B5EF4-FFF2-40B4-BE49-F238E27FC236}">
                  <a16:creationId xmlns:a16="http://schemas.microsoft.com/office/drawing/2014/main" id="{41F5ABD3-6D43-0542-9288-8BCF4B357254}"/>
                </a:ext>
              </a:extLst>
            </p:cNvPr>
            <p:cNvSpPr>
              <a:spLocks noChangeAspect="1" noChangeArrowheads="1"/>
            </p:cNvSpPr>
            <p:nvPr/>
          </p:nvSpPr>
          <p:spPr bwMode="auto">
            <a:xfrm>
              <a:off x="4516" y="1713"/>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AutoShape 8">
              <a:extLst>
                <a:ext uri="{FF2B5EF4-FFF2-40B4-BE49-F238E27FC236}">
                  <a16:creationId xmlns:a16="http://schemas.microsoft.com/office/drawing/2014/main" id="{DD549192-D481-404A-9F73-600033D9CD07}"/>
                </a:ext>
              </a:extLst>
            </p:cNvPr>
            <p:cNvSpPr>
              <a:spLocks noChangeAspect="1" noChangeArrowheads="1"/>
            </p:cNvSpPr>
            <p:nvPr/>
          </p:nvSpPr>
          <p:spPr bwMode="auto">
            <a:xfrm>
              <a:off x="5137" y="1713"/>
              <a:ext cx="221"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cxnSp>
          <p:nvCxnSpPr>
            <p:cNvPr id="9" name="AutoShape 9">
              <a:extLst>
                <a:ext uri="{FF2B5EF4-FFF2-40B4-BE49-F238E27FC236}">
                  <a16:creationId xmlns:a16="http://schemas.microsoft.com/office/drawing/2014/main" id="{DF411ACC-D189-8345-9743-D5A5FF1E98F3}"/>
                </a:ext>
              </a:extLst>
            </p:cNvPr>
            <p:cNvCxnSpPr>
              <a:cxnSpLocks noChangeAspect="1" noChangeShapeType="1"/>
              <a:stCxn id="5" idx="3"/>
              <a:endCxn id="7" idx="1"/>
            </p:cNvCxnSpPr>
            <p:nvPr/>
          </p:nvCxnSpPr>
          <p:spPr bwMode="auto">
            <a:xfrm>
              <a:off x="4168" y="1536"/>
              <a:ext cx="343" cy="266"/>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AutoShape 10">
              <a:extLst>
                <a:ext uri="{FF2B5EF4-FFF2-40B4-BE49-F238E27FC236}">
                  <a16:creationId xmlns:a16="http://schemas.microsoft.com/office/drawing/2014/main" id="{D88C7920-A406-1A46-B53E-5516AA6B9D64}"/>
                </a:ext>
              </a:extLst>
            </p:cNvPr>
            <p:cNvCxnSpPr>
              <a:cxnSpLocks noChangeAspect="1" noChangeShapeType="1"/>
              <a:stCxn id="5" idx="3"/>
              <a:endCxn id="6" idx="1"/>
            </p:cNvCxnSpPr>
            <p:nvPr/>
          </p:nvCxnSpPr>
          <p:spPr bwMode="auto">
            <a:xfrm flipV="1">
              <a:off x="4168" y="1226"/>
              <a:ext cx="343" cy="310"/>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1">
              <a:extLst>
                <a:ext uri="{FF2B5EF4-FFF2-40B4-BE49-F238E27FC236}">
                  <a16:creationId xmlns:a16="http://schemas.microsoft.com/office/drawing/2014/main" id="{FB9FE06D-B95D-7D4B-A4A0-D94C82E9882B}"/>
                </a:ext>
              </a:extLst>
            </p:cNvPr>
            <p:cNvCxnSpPr>
              <a:cxnSpLocks noChangeAspect="1" noChangeShapeType="1"/>
              <a:stCxn id="7" idx="3"/>
              <a:endCxn id="8" idx="1"/>
            </p:cNvCxnSpPr>
            <p:nvPr/>
          </p:nvCxnSpPr>
          <p:spPr bwMode="auto">
            <a:xfrm>
              <a:off x="4743" y="1802"/>
              <a:ext cx="388" cy="0"/>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2">
              <a:extLst>
                <a:ext uri="{FF2B5EF4-FFF2-40B4-BE49-F238E27FC236}">
                  <a16:creationId xmlns:a16="http://schemas.microsoft.com/office/drawing/2014/main" id="{5CCBB1F3-7FEC-8E4F-BF2B-06B80BC42EF4}"/>
                </a:ext>
              </a:extLst>
            </p:cNvPr>
            <p:cNvCxnSpPr>
              <a:cxnSpLocks noChangeAspect="1" noChangeShapeType="1"/>
              <a:stCxn id="8" idx="3"/>
              <a:endCxn id="13" idx="0"/>
            </p:cNvCxnSpPr>
            <p:nvPr/>
          </p:nvCxnSpPr>
          <p:spPr bwMode="auto">
            <a:xfrm flipH="1" flipV="1">
              <a:off x="4515" y="1148"/>
              <a:ext cx="849" cy="654"/>
            </a:xfrm>
            <a:prstGeom prst="bentConnector5">
              <a:avLst>
                <a:gd name="adj1" fmla="val -15000"/>
                <a:gd name="adj2" fmla="val 127824"/>
                <a:gd name="adj3" fmla="val 117394"/>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13">
              <a:extLst>
                <a:ext uri="{FF2B5EF4-FFF2-40B4-BE49-F238E27FC236}">
                  <a16:creationId xmlns:a16="http://schemas.microsoft.com/office/drawing/2014/main" id="{FA4624BD-9636-0F4F-9889-995555BA15F1}"/>
                </a:ext>
              </a:extLst>
            </p:cNvPr>
            <p:cNvSpPr>
              <a:spLocks noChangeAspect="1" noChangeArrowheads="1"/>
            </p:cNvSpPr>
            <p:nvPr/>
          </p:nvSpPr>
          <p:spPr bwMode="auto">
            <a:xfrm rot="7964370" flipV="1">
              <a:off x="4509" y="1142"/>
              <a:ext cx="44" cy="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Text Box 14">
              <a:extLst>
                <a:ext uri="{FF2B5EF4-FFF2-40B4-BE49-F238E27FC236}">
                  <a16:creationId xmlns:a16="http://schemas.microsoft.com/office/drawing/2014/main" id="{F3AAB7B1-1751-394C-A57E-46F046236F5E}"/>
                </a:ext>
              </a:extLst>
            </p:cNvPr>
            <p:cNvSpPr txBox="1">
              <a:spLocks noChangeAspect="1" noChangeArrowheads="1"/>
            </p:cNvSpPr>
            <p:nvPr/>
          </p:nvSpPr>
          <p:spPr bwMode="auto">
            <a:xfrm>
              <a:off x="3888" y="1182"/>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15" name="Text Box 15">
              <a:extLst>
                <a:ext uri="{FF2B5EF4-FFF2-40B4-BE49-F238E27FC236}">
                  <a16:creationId xmlns:a16="http://schemas.microsoft.com/office/drawing/2014/main" id="{B2B7116B-7831-DF41-9813-BF0874690EB1}"/>
                </a:ext>
              </a:extLst>
            </p:cNvPr>
            <p:cNvSpPr txBox="1">
              <a:spLocks noChangeAspect="1" noChangeArrowheads="1"/>
            </p:cNvSpPr>
            <p:nvPr/>
          </p:nvSpPr>
          <p:spPr bwMode="auto">
            <a:xfrm>
              <a:off x="4726" y="1049"/>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16" name="Text Box 16">
              <a:extLst>
                <a:ext uri="{FF2B5EF4-FFF2-40B4-BE49-F238E27FC236}">
                  <a16:creationId xmlns:a16="http://schemas.microsoft.com/office/drawing/2014/main" id="{94AC692E-3C4B-664F-897B-4C33B8DD4924}"/>
                </a:ext>
              </a:extLst>
            </p:cNvPr>
            <p:cNvSpPr txBox="1">
              <a:spLocks noChangeAspect="1" noChangeArrowheads="1"/>
            </p:cNvSpPr>
            <p:nvPr/>
          </p:nvSpPr>
          <p:spPr bwMode="auto">
            <a:xfrm>
              <a:off x="4671"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17" name="Text Box 17">
              <a:extLst>
                <a:ext uri="{FF2B5EF4-FFF2-40B4-BE49-F238E27FC236}">
                  <a16:creationId xmlns:a16="http://schemas.microsoft.com/office/drawing/2014/main" id="{28845737-0F2F-E643-8CF4-BF16B42FF624}"/>
                </a:ext>
              </a:extLst>
            </p:cNvPr>
            <p:cNvSpPr txBox="1">
              <a:spLocks noChangeAspect="1" noChangeArrowheads="1"/>
            </p:cNvSpPr>
            <p:nvPr/>
          </p:nvSpPr>
          <p:spPr bwMode="auto">
            <a:xfrm>
              <a:off x="5296"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grpSp>
      <p:sp>
        <p:nvSpPr>
          <p:cNvPr id="18" name="TextBox 17">
            <a:extLst>
              <a:ext uri="{FF2B5EF4-FFF2-40B4-BE49-F238E27FC236}">
                <a16:creationId xmlns:a16="http://schemas.microsoft.com/office/drawing/2014/main" id="{6FA90F6C-273E-8D47-A1E7-25CDA2FEE5E2}"/>
              </a:ext>
            </a:extLst>
          </p:cNvPr>
          <p:cNvSpPr txBox="1"/>
          <p:nvPr/>
        </p:nvSpPr>
        <p:spPr>
          <a:xfrm>
            <a:off x="3735005" y="5415613"/>
            <a:ext cx="3544817"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A has two terminals, B and C!</a:t>
            </a:r>
          </a:p>
        </p:txBody>
      </p:sp>
    </p:spTree>
    <p:extLst>
      <p:ext uri="{BB962C8B-B14F-4D97-AF65-F5344CB8AC3E}">
        <p14:creationId xmlns:p14="http://schemas.microsoft.com/office/powerpoint/2010/main" val="2021753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03D22-0067-DE4F-9395-F40409AD0945}"/>
              </a:ext>
            </a:extLst>
          </p:cNvPr>
          <p:cNvSpPr>
            <a:spLocks noGrp="1"/>
          </p:cNvSpPr>
          <p:nvPr>
            <p:ph type="title"/>
          </p:nvPr>
        </p:nvSpPr>
        <p:spPr/>
        <p:txBody>
          <a:bodyPr/>
          <a:lstStyle/>
          <a:p>
            <a:r>
              <a:rPr lang="en-US" dirty="0"/>
              <a:t>Summary of KL Algorithm</a:t>
            </a:r>
          </a:p>
        </p:txBody>
      </p:sp>
      <p:sp>
        <p:nvSpPr>
          <p:cNvPr id="3" name="Content Placeholder 2">
            <a:extLst>
              <a:ext uri="{FF2B5EF4-FFF2-40B4-BE49-F238E27FC236}">
                <a16:creationId xmlns:a16="http://schemas.microsoft.com/office/drawing/2014/main" id="{806987D4-400B-C24E-AC21-8D3EFD2D427D}"/>
              </a:ext>
            </a:extLst>
          </p:cNvPr>
          <p:cNvSpPr>
            <a:spLocks noGrp="1"/>
          </p:cNvSpPr>
          <p:nvPr>
            <p:ph idx="1"/>
          </p:nvPr>
        </p:nvSpPr>
        <p:spPr/>
        <p:txBody>
          <a:bodyPr>
            <a:normAutofit fontScale="92500" lnSpcReduction="20000"/>
          </a:bodyPr>
          <a:lstStyle/>
          <a:p>
            <a:pPr algn="just" eaLnBrk="1" hangingPunct="1">
              <a:buFont typeface="Wingdings" pitchFamily="2" charset="2"/>
              <a:buNone/>
            </a:pPr>
            <a:r>
              <a:rPr lang="en-US" altLang="zh-TW" sz="2800" dirty="0">
                <a:ea typeface="新細明體" panose="02020500000000000000" pitchFamily="18" charset="-120"/>
              </a:rPr>
              <a:t>1. Pair-wise exchange of nodes to reduce cut size</a:t>
            </a:r>
          </a:p>
          <a:p>
            <a:pPr algn="just" eaLnBrk="1" hangingPunct="1">
              <a:buFont typeface="Wingdings" pitchFamily="2" charset="2"/>
              <a:buNone/>
            </a:pPr>
            <a:r>
              <a:rPr lang="en-US" altLang="zh-TW" sz="2800" dirty="0">
                <a:ea typeface="新細明體" panose="02020500000000000000" pitchFamily="18" charset="-120"/>
              </a:rPr>
              <a:t>2. Allow cut size to increase temporarily within a pass</a:t>
            </a:r>
          </a:p>
          <a:p>
            <a:pPr algn="just" eaLnBrk="1" hangingPunct="1">
              <a:buFont typeface="Wingdings" pitchFamily="2" charset="2"/>
              <a:buNone/>
            </a:pPr>
            <a:r>
              <a:rPr lang="en-US" altLang="zh-TW" sz="2800" dirty="0">
                <a:ea typeface="新細明體" panose="02020500000000000000" pitchFamily="18" charset="-120"/>
              </a:rPr>
              <a:t>3. Compute the gain of a swap</a:t>
            </a:r>
          </a:p>
          <a:p>
            <a:pPr algn="just" eaLnBrk="1" hangingPunct="1">
              <a:buFont typeface="Wingdings" pitchFamily="2" charset="2"/>
              <a:buNone/>
            </a:pPr>
            <a:r>
              <a:rPr lang="en-US" altLang="zh-TW" sz="2800" dirty="0">
                <a:solidFill>
                  <a:srgbClr val="0432FF"/>
                </a:solidFill>
                <a:ea typeface="新細明體" panose="02020500000000000000" pitchFamily="18" charset="-120"/>
              </a:rPr>
              <a:t>      Repeat</a:t>
            </a:r>
          </a:p>
          <a:p>
            <a:pPr algn="just" eaLnBrk="1" hangingPunct="1">
              <a:buFont typeface="Wingdings" pitchFamily="2" charset="2"/>
              <a:buNone/>
            </a:pPr>
            <a:r>
              <a:rPr lang="en-US" altLang="zh-TW" sz="2800" dirty="0">
                <a:solidFill>
                  <a:srgbClr val="0432FF"/>
                </a:solidFill>
                <a:ea typeface="新細明體" panose="02020500000000000000" pitchFamily="18" charset="-120"/>
              </a:rPr>
              <a:t>         Perform a feasible swap of max gain</a:t>
            </a:r>
          </a:p>
          <a:p>
            <a:pPr algn="just" eaLnBrk="1" hangingPunct="1">
              <a:buFont typeface="Wingdings" pitchFamily="2" charset="2"/>
              <a:buNone/>
            </a:pPr>
            <a:r>
              <a:rPr lang="en-US" altLang="zh-TW" sz="2800" dirty="0">
                <a:solidFill>
                  <a:srgbClr val="0432FF"/>
                </a:solidFill>
                <a:ea typeface="新細明體" panose="02020500000000000000" pitchFamily="18" charset="-120"/>
              </a:rPr>
              <a:t>         Mark swapped nodes “locked”</a:t>
            </a:r>
          </a:p>
          <a:p>
            <a:pPr algn="just" eaLnBrk="1" hangingPunct="1">
              <a:buFont typeface="Wingdings" pitchFamily="2" charset="2"/>
              <a:buNone/>
            </a:pPr>
            <a:r>
              <a:rPr lang="en-US" altLang="zh-TW" sz="2800" dirty="0">
                <a:solidFill>
                  <a:srgbClr val="0432FF"/>
                </a:solidFill>
                <a:ea typeface="新細明體" panose="02020500000000000000" pitchFamily="18" charset="-120"/>
              </a:rPr>
              <a:t>         Update swap gains</a:t>
            </a:r>
          </a:p>
          <a:p>
            <a:pPr algn="just" eaLnBrk="1" hangingPunct="1">
              <a:buFont typeface="Wingdings" pitchFamily="2" charset="2"/>
              <a:buNone/>
            </a:pPr>
            <a:r>
              <a:rPr lang="en-US" altLang="zh-TW" sz="2800" dirty="0">
                <a:solidFill>
                  <a:srgbClr val="0432FF"/>
                </a:solidFill>
                <a:ea typeface="新細明體" panose="02020500000000000000" pitchFamily="18" charset="-120"/>
              </a:rPr>
              <a:t>      Until no feasible swap</a:t>
            </a:r>
          </a:p>
          <a:p>
            <a:pPr algn="just" eaLnBrk="1" hangingPunct="1">
              <a:buFont typeface="Wingdings" pitchFamily="2" charset="2"/>
              <a:buNone/>
            </a:pPr>
            <a:r>
              <a:rPr lang="en-US" altLang="zh-TW" sz="2800" dirty="0">
                <a:ea typeface="新細明體" panose="02020500000000000000" pitchFamily="18" charset="-120"/>
              </a:rPr>
              <a:t>4. Find max prefix partial sum in gain sequence g</a:t>
            </a:r>
            <a:r>
              <a:rPr lang="en-US" altLang="zh-TW" sz="2800" baseline="-25000" dirty="0">
                <a:ea typeface="新細明體" panose="02020500000000000000" pitchFamily="18" charset="-120"/>
              </a:rPr>
              <a:t>1</a:t>
            </a:r>
            <a:r>
              <a:rPr lang="en-US" altLang="zh-TW" sz="2800" dirty="0">
                <a:ea typeface="新細明體" panose="02020500000000000000" pitchFamily="18" charset="-120"/>
              </a:rPr>
              <a:t>, g</a:t>
            </a:r>
            <a:r>
              <a:rPr lang="en-US" altLang="zh-TW" sz="2800" baseline="-25000" dirty="0">
                <a:ea typeface="新細明體" panose="02020500000000000000" pitchFamily="18" charset="-120"/>
              </a:rPr>
              <a:t>2</a:t>
            </a:r>
            <a:r>
              <a:rPr lang="en-US" altLang="zh-TW" sz="2800" dirty="0">
                <a:ea typeface="新細明體" panose="02020500000000000000" pitchFamily="18" charset="-120"/>
              </a:rPr>
              <a:t>, …, g</a:t>
            </a:r>
            <a:r>
              <a:rPr lang="en-US" altLang="zh-TW" sz="2800" baseline="-25000" dirty="0">
                <a:ea typeface="新細明體" panose="02020500000000000000" pitchFamily="18" charset="-120"/>
              </a:rPr>
              <a:t>m</a:t>
            </a:r>
          </a:p>
          <a:p>
            <a:pPr algn="just" eaLnBrk="1" hangingPunct="1">
              <a:buFont typeface="Wingdings" pitchFamily="2" charset="2"/>
              <a:buNone/>
            </a:pPr>
            <a:r>
              <a:rPr lang="en-US" altLang="zh-TW" sz="2800" dirty="0">
                <a:ea typeface="新細明體" panose="02020500000000000000" pitchFamily="18" charset="-120"/>
              </a:rPr>
              <a:t>5. Make corresponding swaps permanent</a:t>
            </a:r>
          </a:p>
          <a:p>
            <a:pPr algn="just" eaLnBrk="1" hangingPunct="1">
              <a:buFont typeface="Wingdings" pitchFamily="2" charset="2"/>
              <a:buNone/>
            </a:pPr>
            <a:r>
              <a:rPr lang="en-US" altLang="zh-TW" sz="2800" dirty="0">
                <a:ea typeface="新細明體" panose="02020500000000000000" pitchFamily="18" charset="-120"/>
              </a:rPr>
              <a:t>6. Start another pass if current pass reduces the cut size</a:t>
            </a:r>
            <a:endParaRPr lang="en-US" dirty="0"/>
          </a:p>
        </p:txBody>
      </p:sp>
      <p:grpSp>
        <p:nvGrpSpPr>
          <p:cNvPr id="4" name="Group 4">
            <a:extLst>
              <a:ext uri="{FF2B5EF4-FFF2-40B4-BE49-F238E27FC236}">
                <a16:creationId xmlns:a16="http://schemas.microsoft.com/office/drawing/2014/main" id="{FECF7661-6891-FA48-AD54-211EF57D8D48}"/>
              </a:ext>
            </a:extLst>
          </p:cNvPr>
          <p:cNvGrpSpPr>
            <a:grpSpLocks/>
          </p:cNvGrpSpPr>
          <p:nvPr/>
        </p:nvGrpSpPr>
        <p:grpSpPr bwMode="auto">
          <a:xfrm>
            <a:off x="9220200" y="2613025"/>
            <a:ext cx="2133600" cy="1631950"/>
            <a:chOff x="3936" y="1632"/>
            <a:chExt cx="1344" cy="1028"/>
          </a:xfrm>
        </p:grpSpPr>
        <p:sp>
          <p:nvSpPr>
            <p:cNvPr id="5" name="Oval 5">
              <a:extLst>
                <a:ext uri="{FF2B5EF4-FFF2-40B4-BE49-F238E27FC236}">
                  <a16:creationId xmlns:a16="http://schemas.microsoft.com/office/drawing/2014/main" id="{9A4A4FFC-52E7-CC4E-8CE9-66BABA8AF53A}"/>
                </a:ext>
              </a:extLst>
            </p:cNvPr>
            <p:cNvSpPr>
              <a:spLocks noChangeArrowheads="1"/>
            </p:cNvSpPr>
            <p:nvPr/>
          </p:nvSpPr>
          <p:spPr bwMode="auto">
            <a:xfrm>
              <a:off x="3936" y="1632"/>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Oval 6">
              <a:extLst>
                <a:ext uri="{FF2B5EF4-FFF2-40B4-BE49-F238E27FC236}">
                  <a16:creationId xmlns:a16="http://schemas.microsoft.com/office/drawing/2014/main" id="{CD435CD4-CAFA-2442-AD99-AD349C15FD5F}"/>
                </a:ext>
              </a:extLst>
            </p:cNvPr>
            <p:cNvSpPr>
              <a:spLocks noChangeArrowheads="1"/>
            </p:cNvSpPr>
            <p:nvPr/>
          </p:nvSpPr>
          <p:spPr bwMode="auto">
            <a:xfrm>
              <a:off x="4800" y="2064"/>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4E3DD132-B90B-AC4B-9759-11F45AD19846}"/>
                </a:ext>
              </a:extLst>
            </p:cNvPr>
            <p:cNvSpPr>
              <a:spLocks noChangeArrowheads="1"/>
            </p:cNvSpPr>
            <p:nvPr/>
          </p:nvSpPr>
          <p:spPr bwMode="auto">
            <a:xfrm>
              <a:off x="4800" y="1632"/>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Text Box 8">
              <a:extLst>
                <a:ext uri="{FF2B5EF4-FFF2-40B4-BE49-F238E27FC236}">
                  <a16:creationId xmlns:a16="http://schemas.microsoft.com/office/drawing/2014/main" id="{DCCA637B-A00F-1C4E-B764-382DD348ECFE}"/>
                </a:ext>
              </a:extLst>
            </p:cNvPr>
            <p:cNvSpPr txBox="1">
              <a:spLocks noChangeArrowheads="1"/>
            </p:cNvSpPr>
            <p:nvPr/>
          </p:nvSpPr>
          <p:spPr bwMode="auto">
            <a:xfrm>
              <a:off x="4032" y="1728"/>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u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9" name="Text Box 9">
              <a:extLst>
                <a:ext uri="{FF2B5EF4-FFF2-40B4-BE49-F238E27FC236}">
                  <a16:creationId xmlns:a16="http://schemas.microsoft.com/office/drawing/2014/main" id="{F3C48544-411C-6848-834B-8C15A44A0441}"/>
                </a:ext>
              </a:extLst>
            </p:cNvPr>
            <p:cNvSpPr txBox="1">
              <a:spLocks noChangeArrowheads="1"/>
            </p:cNvSpPr>
            <p:nvPr/>
          </p:nvSpPr>
          <p:spPr bwMode="auto">
            <a:xfrm>
              <a:off x="4848" y="1728"/>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v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cxnSp>
          <p:nvCxnSpPr>
            <p:cNvPr id="10" name="AutoShape 10">
              <a:extLst>
                <a:ext uri="{FF2B5EF4-FFF2-40B4-BE49-F238E27FC236}">
                  <a16:creationId xmlns:a16="http://schemas.microsoft.com/office/drawing/2014/main" id="{2417DA0F-117C-814A-A854-8338AB22D873}"/>
                </a:ext>
              </a:extLst>
            </p:cNvPr>
            <p:cNvCxnSpPr>
              <a:cxnSpLocks noChangeShapeType="1"/>
              <a:stCxn id="8" idx="0"/>
              <a:endCxn id="9" idx="0"/>
            </p:cNvCxnSpPr>
            <p:nvPr/>
          </p:nvCxnSpPr>
          <p:spPr bwMode="auto">
            <a:xfrm rot="5400000" flipV="1">
              <a:off x="4607" y="1321"/>
              <a:ext cx="1" cy="816"/>
            </a:xfrm>
            <a:prstGeom prst="curvedConnector3">
              <a:avLst>
                <a:gd name="adj1" fmla="val -29000005"/>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 name="Group 11">
              <a:extLst>
                <a:ext uri="{FF2B5EF4-FFF2-40B4-BE49-F238E27FC236}">
                  <a16:creationId xmlns:a16="http://schemas.microsoft.com/office/drawing/2014/main" id="{078EC918-46A9-4F4A-ACEC-45770F5F0DE7}"/>
                </a:ext>
              </a:extLst>
            </p:cNvPr>
            <p:cNvGrpSpPr>
              <a:grpSpLocks/>
            </p:cNvGrpSpPr>
            <p:nvPr/>
          </p:nvGrpSpPr>
          <p:grpSpPr bwMode="auto">
            <a:xfrm>
              <a:off x="3936" y="1872"/>
              <a:ext cx="1296" cy="576"/>
              <a:chOff x="3936" y="2016"/>
              <a:chExt cx="1296" cy="576"/>
            </a:xfrm>
          </p:grpSpPr>
          <p:sp>
            <p:nvSpPr>
              <p:cNvPr id="13" name="Oval 12">
                <a:extLst>
                  <a:ext uri="{FF2B5EF4-FFF2-40B4-BE49-F238E27FC236}">
                    <a16:creationId xmlns:a16="http://schemas.microsoft.com/office/drawing/2014/main" id="{097EAFA0-A563-8747-80D6-37397196C953}"/>
                  </a:ext>
                </a:extLst>
              </p:cNvPr>
              <p:cNvSpPr>
                <a:spLocks noChangeArrowheads="1"/>
              </p:cNvSpPr>
              <p:nvPr/>
            </p:nvSpPr>
            <p:spPr bwMode="auto">
              <a:xfrm>
                <a:off x="3936" y="2208"/>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Text Box 13">
                <a:extLst>
                  <a:ext uri="{FF2B5EF4-FFF2-40B4-BE49-F238E27FC236}">
                    <a16:creationId xmlns:a16="http://schemas.microsoft.com/office/drawing/2014/main" id="{6F139F04-5117-AF41-8794-ABB1463E82C2}"/>
                  </a:ext>
                </a:extLst>
              </p:cNvPr>
              <p:cNvSpPr txBox="1">
                <a:spLocks noChangeArrowheads="1"/>
              </p:cNvSpPr>
              <p:nvPr/>
            </p:nvSpPr>
            <p:spPr bwMode="auto">
              <a:xfrm>
                <a:off x="3984" y="2256"/>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v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15" name="Text Box 14">
                <a:extLst>
                  <a:ext uri="{FF2B5EF4-FFF2-40B4-BE49-F238E27FC236}">
                    <a16:creationId xmlns:a16="http://schemas.microsoft.com/office/drawing/2014/main" id="{06855545-2BFE-5C40-B93B-D5A36C882F04}"/>
                  </a:ext>
                </a:extLst>
              </p:cNvPr>
              <p:cNvSpPr txBox="1">
                <a:spLocks noChangeArrowheads="1"/>
              </p:cNvSpPr>
              <p:nvPr/>
            </p:nvSpPr>
            <p:spPr bwMode="auto">
              <a:xfrm>
                <a:off x="4896" y="2256"/>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u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16" name="AutoShape 15">
                <a:extLst>
                  <a:ext uri="{FF2B5EF4-FFF2-40B4-BE49-F238E27FC236}">
                    <a16:creationId xmlns:a16="http://schemas.microsoft.com/office/drawing/2014/main" id="{40443FBA-EBF1-5F4B-8F51-1B1E972A7B2F}"/>
                  </a:ext>
                </a:extLst>
              </p:cNvPr>
              <p:cNvSpPr>
                <a:spLocks noChangeArrowheads="1"/>
              </p:cNvSpPr>
              <p:nvPr/>
            </p:nvSpPr>
            <p:spPr bwMode="auto">
              <a:xfrm>
                <a:off x="4512" y="2016"/>
                <a:ext cx="240" cy="192"/>
              </a:xfrm>
              <a:prstGeom prst="downArrow">
                <a:avLst>
                  <a:gd name="adj1" fmla="val 50000"/>
                  <a:gd name="adj2" fmla="val 25000"/>
                </a:avLst>
              </a:prstGeom>
              <a:solidFill>
                <a:srgbClr val="FBFAE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 name="Line 16">
                <a:extLst>
                  <a:ext uri="{FF2B5EF4-FFF2-40B4-BE49-F238E27FC236}">
                    <a16:creationId xmlns:a16="http://schemas.microsoft.com/office/drawing/2014/main" id="{E272DE0A-D751-424F-85F1-E59A2F87D93A}"/>
                  </a:ext>
                </a:extLst>
              </p:cNvPr>
              <p:cNvSpPr>
                <a:spLocks noChangeShapeType="1"/>
              </p:cNvSpPr>
              <p:nvPr/>
            </p:nvSpPr>
            <p:spPr bwMode="auto">
              <a:xfrm flipH="1" flipV="1">
                <a:off x="4272" y="2400"/>
                <a:ext cx="336"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 name="Line 17">
                <a:extLst>
                  <a:ext uri="{FF2B5EF4-FFF2-40B4-BE49-F238E27FC236}">
                    <a16:creationId xmlns:a16="http://schemas.microsoft.com/office/drawing/2014/main" id="{FD78DA79-AD57-374D-B1F4-B3FE4B1BB4C1}"/>
                  </a:ext>
                </a:extLst>
              </p:cNvPr>
              <p:cNvSpPr>
                <a:spLocks noChangeShapeType="1"/>
              </p:cNvSpPr>
              <p:nvPr/>
            </p:nvSpPr>
            <p:spPr bwMode="auto">
              <a:xfrm flipV="1">
                <a:off x="4608" y="2400"/>
                <a:ext cx="384"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2" name="Text Box 18">
              <a:extLst>
                <a:ext uri="{FF2B5EF4-FFF2-40B4-BE49-F238E27FC236}">
                  <a16:creationId xmlns:a16="http://schemas.microsoft.com/office/drawing/2014/main" id="{090054B0-B8FE-6940-9BCC-A06CA86B9A7C}"/>
                </a:ext>
              </a:extLst>
            </p:cNvPr>
            <p:cNvSpPr txBox="1">
              <a:spLocks noChangeArrowheads="1"/>
            </p:cNvSpPr>
            <p:nvPr/>
          </p:nvSpPr>
          <p:spPr bwMode="auto">
            <a:xfrm>
              <a:off x="4416" y="2448"/>
              <a:ext cx="528"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locked</a:t>
              </a:r>
            </a:p>
          </p:txBody>
        </p:sp>
      </p:grpSp>
    </p:spTree>
    <p:extLst>
      <p:ext uri="{BB962C8B-B14F-4D97-AF65-F5344CB8AC3E}">
        <p14:creationId xmlns:p14="http://schemas.microsoft.com/office/powerpoint/2010/main" val="1446090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2F83-D6F4-EC45-8CEE-2AAA5916F954}"/>
              </a:ext>
            </a:extLst>
          </p:cNvPr>
          <p:cNvSpPr>
            <a:spLocks noGrp="1"/>
          </p:cNvSpPr>
          <p:nvPr>
            <p:ph type="title"/>
          </p:nvPr>
        </p:nvSpPr>
        <p:spPr/>
        <p:txBody>
          <a:bodyPr/>
          <a:lstStyle/>
          <a:p>
            <a:r>
              <a:rPr lang="en-US" dirty="0"/>
              <a:t>Circuit Partition</a:t>
            </a:r>
          </a:p>
        </p:txBody>
      </p:sp>
      <p:sp>
        <p:nvSpPr>
          <p:cNvPr id="3" name="Content Placeholder 2">
            <a:extLst>
              <a:ext uri="{FF2B5EF4-FFF2-40B4-BE49-F238E27FC236}">
                <a16:creationId xmlns:a16="http://schemas.microsoft.com/office/drawing/2014/main" id="{6FF8AF99-A389-AC49-8C4D-0C2D985CFF26}"/>
              </a:ext>
            </a:extLst>
          </p:cNvPr>
          <p:cNvSpPr>
            <a:spLocks noGrp="1"/>
          </p:cNvSpPr>
          <p:nvPr>
            <p:ph idx="1"/>
          </p:nvPr>
        </p:nvSpPr>
        <p:spPr/>
        <p:txBody>
          <a:bodyPr/>
          <a:lstStyle/>
          <a:p>
            <a:r>
              <a:rPr lang="en-US" b="1" dirty="0"/>
              <a:t>An essential step for reducing algorithm design complexity</a:t>
            </a:r>
          </a:p>
          <a:p>
            <a:pPr lvl="1"/>
            <a:r>
              <a:rPr lang="en-US" dirty="0"/>
              <a:t>Divide and conquer (D&amp;C)</a:t>
            </a:r>
          </a:p>
          <a:p>
            <a:r>
              <a:rPr lang="en-US" b="1" dirty="0"/>
              <a:t>Input</a:t>
            </a:r>
          </a:p>
          <a:p>
            <a:pPr lvl="1"/>
            <a:r>
              <a:rPr lang="en-US" dirty="0"/>
              <a:t>A circuit graph</a:t>
            </a:r>
          </a:p>
          <a:p>
            <a:r>
              <a:rPr lang="en-US" b="1" dirty="0"/>
              <a:t>Output</a:t>
            </a:r>
          </a:p>
          <a:p>
            <a:pPr lvl="1"/>
            <a:r>
              <a:rPr lang="en-US" dirty="0"/>
              <a:t>A set of partitioned subgraphs</a:t>
            </a:r>
          </a:p>
          <a:p>
            <a:r>
              <a:rPr lang="en-US" b="1" dirty="0"/>
              <a:t>Objective</a:t>
            </a:r>
          </a:p>
          <a:p>
            <a:pPr lvl="1"/>
            <a:r>
              <a:rPr lang="en-US" dirty="0"/>
              <a:t>Minimize cross-connection</a:t>
            </a:r>
          </a:p>
          <a:p>
            <a:endParaRPr lang="en-US" dirty="0"/>
          </a:p>
        </p:txBody>
      </p:sp>
      <p:pic>
        <p:nvPicPr>
          <p:cNvPr id="4" name="Picture 4" descr="partition3">
            <a:extLst>
              <a:ext uri="{FF2B5EF4-FFF2-40B4-BE49-F238E27FC236}">
                <a16:creationId xmlns:a16="http://schemas.microsoft.com/office/drawing/2014/main" id="{DE5E0FF4-D307-134B-AF78-FC4F1076B57B}"/>
              </a:ext>
            </a:extLst>
          </p:cNvPr>
          <p:cNvPicPr>
            <a:picLocks noChangeAspect="1" noChangeArrowheads="1"/>
          </p:cNvPicPr>
          <p:nvPr/>
        </p:nvPicPr>
        <p:blipFill>
          <a:blip r:embed="rId3">
            <a:lum bright="-10000" contrast="30000"/>
            <a:extLst>
              <a:ext uri="{28A0092B-C50C-407E-A947-70E740481C1C}">
                <a14:useLocalDpi xmlns:a14="http://schemas.microsoft.com/office/drawing/2010/main" val="0"/>
              </a:ext>
            </a:extLst>
          </a:blip>
          <a:srcRect/>
          <a:stretch>
            <a:fillRect/>
          </a:stretch>
        </p:blipFill>
        <p:spPr bwMode="auto">
          <a:xfrm>
            <a:off x="5701493" y="1981199"/>
            <a:ext cx="5652307" cy="4518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3382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B54C2-AF06-D744-BA18-9705679220CC}"/>
              </a:ext>
            </a:extLst>
          </p:cNvPr>
          <p:cNvSpPr>
            <a:spLocks noGrp="1"/>
          </p:cNvSpPr>
          <p:nvPr>
            <p:ph type="title"/>
          </p:nvPr>
        </p:nvSpPr>
        <p:spPr/>
        <p:txBody>
          <a:bodyPr/>
          <a:lstStyle/>
          <a:p>
            <a:r>
              <a:rPr lang="en-US" dirty="0"/>
              <a:t>Circuit Partition Example</a:t>
            </a:r>
          </a:p>
        </p:txBody>
      </p:sp>
      <p:sp>
        <p:nvSpPr>
          <p:cNvPr id="3" name="Content Placeholder 2">
            <a:extLst>
              <a:ext uri="{FF2B5EF4-FFF2-40B4-BE49-F238E27FC236}">
                <a16:creationId xmlns:a16="http://schemas.microsoft.com/office/drawing/2014/main" id="{33789A0F-3EC3-9D49-9A1D-75FF31F0A331}"/>
              </a:ext>
            </a:extLst>
          </p:cNvPr>
          <p:cNvSpPr>
            <a:spLocks noGrp="1"/>
          </p:cNvSpPr>
          <p:nvPr>
            <p:ph idx="1"/>
          </p:nvPr>
        </p:nvSpPr>
        <p:spPr/>
        <p:txBody>
          <a:bodyPr/>
          <a:lstStyle/>
          <a:p>
            <a:r>
              <a:rPr lang="en-US" dirty="0"/>
              <a:t>Which partition is better in terms of cross-connection count?</a:t>
            </a:r>
          </a:p>
        </p:txBody>
      </p:sp>
      <p:pic>
        <p:nvPicPr>
          <p:cNvPr id="12290" name="Picture 2" descr="Two different ways to partition a circuit depending on the electrical... |  Download Scientific Diagram">
            <a:extLst>
              <a:ext uri="{FF2B5EF4-FFF2-40B4-BE49-F238E27FC236}">
                <a16:creationId xmlns:a16="http://schemas.microsoft.com/office/drawing/2014/main" id="{2858B6A3-D36B-E942-A0C8-AF8E8EBB5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8050" y="2239454"/>
            <a:ext cx="7835900" cy="414841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B92042D9-B1B0-E645-8F60-A93898311575}"/>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6</a:t>
            </a:fld>
            <a:endParaRPr lang="en-US" dirty="0"/>
          </a:p>
        </p:txBody>
      </p:sp>
    </p:spTree>
    <p:extLst>
      <p:ext uri="{BB962C8B-B14F-4D97-AF65-F5344CB8AC3E}">
        <p14:creationId xmlns:p14="http://schemas.microsoft.com/office/powerpoint/2010/main" val="212057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398A8-ADC2-A547-8117-A4BA4448A91C}"/>
              </a:ext>
            </a:extLst>
          </p:cNvPr>
          <p:cNvSpPr>
            <a:spLocks noGrp="1"/>
          </p:cNvSpPr>
          <p:nvPr>
            <p:ph type="title"/>
          </p:nvPr>
        </p:nvSpPr>
        <p:spPr/>
        <p:txBody>
          <a:bodyPr/>
          <a:lstStyle/>
          <a:p>
            <a:r>
              <a:rPr lang="en-US" dirty="0"/>
              <a:t>Importance of Circuit Partition</a:t>
            </a:r>
          </a:p>
        </p:txBody>
      </p:sp>
      <p:sp>
        <p:nvSpPr>
          <p:cNvPr id="3" name="Content Placeholder 2">
            <a:extLst>
              <a:ext uri="{FF2B5EF4-FFF2-40B4-BE49-F238E27FC236}">
                <a16:creationId xmlns:a16="http://schemas.microsoft.com/office/drawing/2014/main" id="{4506C395-0FE5-614F-BB39-70CA17EDCE67}"/>
              </a:ext>
            </a:extLst>
          </p:cNvPr>
          <p:cNvSpPr>
            <a:spLocks noGrp="1"/>
          </p:cNvSpPr>
          <p:nvPr>
            <p:ph idx="1"/>
          </p:nvPr>
        </p:nvSpPr>
        <p:spPr/>
        <p:txBody>
          <a:bodyPr>
            <a:normAutofit/>
          </a:bodyPr>
          <a:lstStyle/>
          <a:p>
            <a:pPr algn="just" eaLnBrk="1" hangingPunct="1">
              <a:lnSpc>
                <a:spcPct val="90000"/>
              </a:lnSpc>
            </a:pPr>
            <a:r>
              <a:rPr lang="en-US" altLang="zh-TW" sz="2400" b="1" dirty="0">
                <a:ea typeface="新細明體" panose="02020500000000000000" pitchFamily="18" charset="-120"/>
              </a:rPr>
              <a:t>Divide &amp; Conquer design methodology</a:t>
            </a:r>
          </a:p>
          <a:p>
            <a:pPr lvl="1" algn="just" eaLnBrk="1" hangingPunct="1">
              <a:lnSpc>
                <a:spcPct val="90000"/>
              </a:lnSpc>
            </a:pPr>
            <a:r>
              <a:rPr lang="en-US" altLang="zh-TW" dirty="0">
                <a:ea typeface="新細明體" panose="02020500000000000000" pitchFamily="18" charset="-120"/>
              </a:rPr>
              <a:t>The most effective way to solve problems of high complexity</a:t>
            </a:r>
          </a:p>
          <a:p>
            <a:pPr lvl="1" algn="just" eaLnBrk="1" hangingPunct="1">
              <a:lnSpc>
                <a:spcPct val="90000"/>
              </a:lnSpc>
            </a:pPr>
            <a:r>
              <a:rPr lang="en-US" altLang="zh-TW" dirty="0">
                <a:ea typeface="新細明體" panose="02020500000000000000" pitchFamily="18" charset="-120"/>
              </a:rPr>
              <a:t>Ex: min-cut based placement, partitioning-based test generation, …</a:t>
            </a:r>
          </a:p>
          <a:p>
            <a:pPr algn="just" eaLnBrk="1" hangingPunct="1">
              <a:lnSpc>
                <a:spcPct val="90000"/>
              </a:lnSpc>
            </a:pPr>
            <a:r>
              <a:rPr lang="en-US" altLang="zh-TW" sz="2400" b="1" dirty="0">
                <a:ea typeface="新細明體" panose="02020500000000000000" pitchFamily="18" charset="-120"/>
              </a:rPr>
              <a:t>System-level partitioning for multi-chip designs</a:t>
            </a:r>
          </a:p>
          <a:p>
            <a:pPr lvl="1" algn="just" eaLnBrk="1" hangingPunct="1">
              <a:lnSpc>
                <a:spcPct val="90000"/>
              </a:lnSpc>
            </a:pPr>
            <a:r>
              <a:rPr lang="en-US" altLang="zh-TW" dirty="0">
                <a:ea typeface="新細明體" panose="02020500000000000000" pitchFamily="18" charset="-120"/>
              </a:rPr>
              <a:t>Inter-chip interconnection delay dominates system performance</a:t>
            </a:r>
          </a:p>
          <a:p>
            <a:pPr algn="just" eaLnBrk="1" hangingPunct="1">
              <a:lnSpc>
                <a:spcPct val="90000"/>
              </a:lnSpc>
            </a:pPr>
            <a:r>
              <a:rPr lang="en-US" altLang="zh-TW" sz="2400" b="1" dirty="0">
                <a:ea typeface="新細明體" panose="02020500000000000000" pitchFamily="18" charset="-120"/>
              </a:rPr>
              <a:t>Circuit emulation/parallel simulation</a:t>
            </a:r>
          </a:p>
          <a:p>
            <a:pPr lvl="1" algn="just" eaLnBrk="1" hangingPunct="1">
              <a:lnSpc>
                <a:spcPct val="90000"/>
              </a:lnSpc>
            </a:pPr>
            <a:r>
              <a:rPr lang="en-US" altLang="zh-TW" dirty="0">
                <a:ea typeface="新細明體" panose="02020500000000000000" pitchFamily="18" charset="-120"/>
              </a:rPr>
              <a:t>Partition large circuit into multiple FPGAs or multiple special-purpose processors</a:t>
            </a:r>
          </a:p>
          <a:p>
            <a:pPr algn="just" eaLnBrk="1" hangingPunct="1">
              <a:lnSpc>
                <a:spcPct val="90000"/>
              </a:lnSpc>
            </a:pPr>
            <a:r>
              <a:rPr lang="en-US" altLang="zh-TW" sz="2400" b="1" dirty="0">
                <a:ea typeface="新細明體" panose="02020500000000000000" pitchFamily="18" charset="-120"/>
              </a:rPr>
              <a:t>Parallel CAD development</a:t>
            </a:r>
          </a:p>
          <a:p>
            <a:pPr lvl="1" algn="just" eaLnBrk="1" hangingPunct="1">
              <a:lnSpc>
                <a:spcPct val="90000"/>
              </a:lnSpc>
            </a:pPr>
            <a:r>
              <a:rPr lang="en-US" altLang="zh-TW" dirty="0">
                <a:ea typeface="新細明體" panose="02020500000000000000" pitchFamily="18" charset="-120"/>
              </a:rPr>
              <a:t>Task decomposition and load balancing among partitions</a:t>
            </a:r>
          </a:p>
        </p:txBody>
      </p:sp>
    </p:spTree>
    <p:extLst>
      <p:ext uri="{BB962C8B-B14F-4D97-AF65-F5344CB8AC3E}">
        <p14:creationId xmlns:p14="http://schemas.microsoft.com/office/powerpoint/2010/main" val="3849826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5" name="Picture 3" descr="xqBlowUptrop_0Lev1">
            <a:extLst>
              <a:ext uri="{FF2B5EF4-FFF2-40B4-BE49-F238E27FC236}">
                <a16:creationId xmlns:a16="http://schemas.microsoft.com/office/drawing/2014/main" id="{331E3ADE-97EB-3F4A-9099-C4EF2A80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1" y="1404260"/>
            <a:ext cx="46847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7771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6" name="Picture 3" descr="xqBlowUptrop_0Lev2">
            <a:extLst>
              <a:ext uri="{FF2B5EF4-FFF2-40B4-BE49-F238E27FC236}">
                <a16:creationId xmlns:a16="http://schemas.microsoft.com/office/drawing/2014/main" id="{B9334B01-8A21-3949-8DF1-4B9DF874E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520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5934</TotalTime>
  <Words>4380</Words>
  <Application>Microsoft Macintosh PowerPoint</Application>
  <PresentationFormat>Widescreen</PresentationFormat>
  <Paragraphs>682</Paragraphs>
  <Slides>44</Slides>
  <Notes>44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4" baseType="lpstr">
      <vt:lpstr>Arial</vt:lpstr>
      <vt:lpstr>Calibri</vt:lpstr>
      <vt:lpstr>Calibri Light</vt:lpstr>
      <vt:lpstr>Futura Lt BT</vt:lpstr>
      <vt:lpstr>Monotype Sorts</vt:lpstr>
      <vt:lpstr>Symbol</vt:lpstr>
      <vt:lpstr>Times New Roman</vt:lpstr>
      <vt:lpstr>Wingdings</vt:lpstr>
      <vt:lpstr>Office Theme</vt:lpstr>
      <vt:lpstr>方程式</vt:lpstr>
      <vt:lpstr>Lecture 3: Circuit Partitioning – I </vt:lpstr>
      <vt:lpstr>Recap: Empirical Analysis</vt:lpstr>
      <vt:lpstr>Recap: World of NP (Assuming P != NP)</vt:lpstr>
      <vt:lpstr>Physical Design Flow</vt:lpstr>
      <vt:lpstr>Circuit Partition</vt:lpstr>
      <vt:lpstr>Circuit Partition Example</vt:lpstr>
      <vt:lpstr>Importance of Circuit Partition</vt:lpstr>
      <vt:lpstr>Application: D&amp;C-based Placement </vt:lpstr>
      <vt:lpstr>Application: D&amp;C-based Placement </vt:lpstr>
      <vt:lpstr>Application: D&amp;C-based Placement </vt:lpstr>
      <vt:lpstr>Application: D&amp;C-based Placement </vt:lpstr>
      <vt:lpstr>Application: D&amp;C-based Placement </vt:lpstr>
      <vt:lpstr>Application: D&amp;C-based Placement </vt:lpstr>
      <vt:lpstr>Application: D&amp;C-based Placement </vt:lpstr>
      <vt:lpstr>Application: D&amp;C-based Placement </vt:lpstr>
      <vt:lpstr>Idea Time</vt:lpstr>
      <vt:lpstr>Terminology</vt:lpstr>
      <vt:lpstr>Circuit Representation</vt:lpstr>
      <vt:lpstr>Circuit Partition Objective Formulation</vt:lpstr>
      <vt:lpstr>A Bi-partitioning Example</vt:lpstr>
      <vt:lpstr>A Bi-partitioning Example</vt:lpstr>
      <vt:lpstr>A Bi-partitioning Example</vt:lpstr>
      <vt:lpstr>A Bi-partitioning Example</vt:lpstr>
      <vt:lpstr>Beyond Bipartition: k-way partition</vt:lpstr>
      <vt:lpstr>ACM TAU 2023 Contest: k-way Partition </vt:lpstr>
      <vt:lpstr>Circuit Partitioning Algorithms</vt:lpstr>
      <vt:lpstr>Iterative Partitioning Algorithms</vt:lpstr>
      <vt:lpstr>Kernighan-Lin (KL) Algorithm</vt:lpstr>
      <vt:lpstr>Restricted Partition Problem</vt:lpstr>
      <vt:lpstr>Problem Formulation</vt:lpstr>
      <vt:lpstr>A Naive Approach …</vt:lpstr>
      <vt:lpstr>Idea of KL Algorithm</vt:lpstr>
      <vt:lpstr>Idea of KL Algorithm</vt:lpstr>
      <vt:lpstr>Idea of KL Algorithm</vt:lpstr>
      <vt:lpstr>KL Algorithm</vt:lpstr>
      <vt:lpstr>KL Algorithm Walkthrough – 1 </vt:lpstr>
      <vt:lpstr>KL Algorithm Walkthrough – 2</vt:lpstr>
      <vt:lpstr>KL Algorithm Walkthrough – 3</vt:lpstr>
      <vt:lpstr>KL Algorithm Walkthrough – 4</vt:lpstr>
      <vt:lpstr>KL Algorithm Walkthrough – 5</vt:lpstr>
      <vt:lpstr>KL Algorithm Revisited</vt:lpstr>
      <vt:lpstr>Time Complexity of KL Algorithm</vt:lpstr>
      <vt:lpstr>Drawbacks of KL Algorithm</vt:lpstr>
      <vt:lpstr>Summary of KL 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1610</cp:revision>
  <dcterms:created xsi:type="dcterms:W3CDTF">2021-01-05T18:50:35Z</dcterms:created>
  <dcterms:modified xsi:type="dcterms:W3CDTF">2022-08-28T23:06:04Z</dcterms:modified>
</cp:coreProperties>
</file>